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 id="298" r:id="rId46"/>
    <p:sldId id="299" r:id="rId47"/>
    <p:sldId id="300" r:id="rId48"/>
    <p:sldId id="301" r:id="rId49"/>
    <p:sldId id="302" r:id="rId50"/>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6" d="100"/>
          <a:sy n="66" d="100"/>
        </p:scale>
        <p:origin x="456" y="4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3" Type="http://schemas.openxmlformats.org/officeDocument/2006/relationships/tableStyles" Target="tableStyles.xml"/><Relationship Id="rId52" Type="http://schemas.openxmlformats.org/officeDocument/2006/relationships/viewProps" Target="viewProps.xml"/><Relationship Id="rId51" Type="http://schemas.openxmlformats.org/officeDocument/2006/relationships/presProps" Target="presProps.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english#pid=68f212446bbba7ab66dfadee#tid=68fb1bafdb44a8000985e7ce#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3063240" y="5230368"/>
            <a:ext cx="6080760" cy="649224"/>
          </a:xfrm>
          <a:prstGeom prst="rect">
            <a:avLst/>
          </a:prstGeom>
          <a:noFill/>
        </p:spPr>
        <p:txBody>
          <a:bodyPr wrap="square" lIns="0" tIns="0" rIns="0" bIns="0" rtlCol="0" anchor="ctr"/>
          <a:lstStyle/>
          <a:p>
            <a:pPr algn="ctr">
              <a:lnSpc>
                <a:spcPct val="100000"/>
              </a:lnSpc>
            </a:pPr>
            <a:r>
              <a:rPr lang="en-US" sz="2400" b="1" i="0" dirty="0">
                <a:solidFill>
                  <a:srgbClr val="FFFFFF"/>
                </a:solidFill>
                <a:latin typeface="黑体" panose="02010609060101010101" pitchFamily="34" charset="-122"/>
                <a:ea typeface="黑体" panose="02010609060101010101" pitchFamily="34" charset="-122"/>
                <a:cs typeface="黑体" panose="02010609060101010101" pitchFamily="34" charset="-120"/>
              </a:rPr>
              <a:t>高中英语</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356616"/>
            <a:ext cx="2249424" cy="448056"/>
          </a:xfrm>
          <a:prstGeom prst="rect">
            <a:avLst/>
          </a:prstGeom>
        </p:spPr>
      </p:pic>
      <p:sp>
        <p:nvSpPr>
          <p:cNvPr id="4" name="MasterShapeName"/>
          <p:cNvSpPr/>
          <p:nvPr/>
        </p:nvSpPr>
        <p:spPr>
          <a:xfrm>
            <a:off x="896112" y="356616"/>
            <a:ext cx="1490472" cy="457200"/>
          </a:xfrm>
          <a:prstGeom prst="rect">
            <a:avLst/>
          </a:prstGeom>
          <a:noFill/>
        </p:spPr>
        <p:txBody>
          <a:bodyPr/>
          <a:lstStyle/>
          <a:p>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1#df=fc9e7de9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356616"/>
            <a:ext cx="2249424" cy="448056"/>
          </a:xfrm>
          <a:prstGeom prst="rect">
            <a:avLst/>
          </a:prstGeom>
        </p:spPr>
      </p:pic>
      <p:sp>
        <p:nvSpPr>
          <p:cNvPr id="4" name="MasterShapeName"/>
          <p:cNvSpPr/>
          <p:nvPr/>
        </p:nvSpPr>
        <p:spPr>
          <a:xfrm>
            <a:off x="896112" y="356616"/>
            <a:ext cx="1490472" cy="457200"/>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对点上分</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df=9810ad03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356616"/>
            <a:ext cx="2249424" cy="448056"/>
          </a:xfrm>
          <a:prstGeom prst="rect">
            <a:avLst/>
          </a:prstGeom>
        </p:spPr>
      </p:pic>
      <p:sp>
        <p:nvSpPr>
          <p:cNvPr id="4" name="MasterShapeName"/>
          <p:cNvSpPr/>
          <p:nvPr/>
        </p:nvSpPr>
        <p:spPr>
          <a:xfrm>
            <a:off x="896112" y="356616"/>
            <a:ext cx="1490472" cy="457200"/>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能力上分</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theme" Target="../theme/theme1.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8.xml"/><Relationship Id="rId1" Type="http://schemas.openxmlformats.org/officeDocument/2006/relationships/image" Target="../media/image5.pn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44.xml"/><Relationship Id="rId2" Type="http://schemas.openxmlformats.org/officeDocument/2006/relationships/slideLayout" Target="../slideLayouts/slideLayout8.xml"/><Relationship Id="rId1" Type="http://schemas.openxmlformats.org/officeDocument/2006/relationships/image" Target="../media/image6.png"/></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8.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8.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18a99e1fb?pid=11ceb65ca&amp;color=0,160,175&amp;vtp=1&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动词进阶练</a:t>
            </a:r>
            <a:endParaRPr lang="en-US" altLang="zh-CN" sz="2200" dirty="0"/>
          </a:p>
        </p:txBody>
      </p:sp>
      <p:sp>
        <p:nvSpPr>
          <p:cNvPr id="3" name="QB_6_BD.22_1#1df9d2dfc?vop=1&amp;pid=18a99e1fb&amp;color=0,0,0&amp;vtp=1&amp;bbb=1"/>
          <p:cNvSpPr/>
          <p:nvPr/>
        </p:nvSpPr>
        <p:spPr>
          <a:xfrm>
            <a:off x="832104" y="1422400"/>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equal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job,</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else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（replace）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endParaRPr lang="en-US" altLang="zh-CN" sz="1800" dirty="0"/>
          </a:p>
        </p:txBody>
      </p:sp>
      <p:sp>
        <p:nvSpPr>
          <p:cNvPr id="4" name="QB_6_AN.23_1#1df9d2dfc.blank?vop=1&amp;pid=18a99e1fb&amp;color=0,0,0&amp;vpa=8&amp;vtp=1&amp;bbb=1"/>
          <p:cNvSpPr/>
          <p:nvPr/>
        </p:nvSpPr>
        <p:spPr>
          <a:xfrm>
            <a:off x="7730585" y="1367790"/>
            <a:ext cx="1119188" cy="360680"/>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replace</a:t>
            </a:r>
            <a:endParaRPr lang="en-US" altLang="zh-CN" dirty="0"/>
          </a:p>
        </p:txBody>
      </p:sp>
      <p:sp>
        <p:nvSpPr>
          <p:cNvPr id="5" name="QB_6_AS.24_1#1df9d2dfc?vop=1&amp;pid=18a99e1fb&amp;color=0,0,0&amp;vtp=1&amp;bbb=1&amp;hb=1"/>
          <p:cNvSpPr/>
          <p:nvPr/>
        </p:nvSpPr>
        <p:spPr>
          <a:xfrm>
            <a:off x="832104" y="183388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句意为：他不能胜任这项工作，所以你最好找别人替代他。分析句子可知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，设空处应用不定式形式作目的</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状语</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。故填to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replace。</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5_1#0d78d6d0a?vop=1&amp;pid=18a99e1fb&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（publish）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next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story.</a:t>
            </a:r>
            <a:endParaRPr lang="en-US" altLang="zh-CN" sz="1800" dirty="0"/>
          </a:p>
        </p:txBody>
      </p:sp>
      <p:sp>
        <p:nvSpPr>
          <p:cNvPr id="3" name="QB_6_AN.26_1#0d78d6d0a.blank?vop=1&amp;pid=18a99e1fb&amp;color=0,0,0&amp;vpa=9&amp;vtp=1&amp;bbb=1"/>
          <p:cNvSpPr/>
          <p:nvPr/>
        </p:nvSpPr>
        <p:spPr>
          <a:xfrm>
            <a:off x="2539460" y="1024382"/>
            <a:ext cx="1677988" cy="360680"/>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be</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published</a:t>
            </a:r>
            <a:endParaRPr lang="en-US" altLang="zh-CN" dirty="0"/>
          </a:p>
        </p:txBody>
      </p:sp>
      <p:sp>
        <p:nvSpPr>
          <p:cNvPr id="4" name="QB_6_AS.27_1#0d78d6d0a?vop=1&amp;pid=18a99e1fb&amp;color=0,0,0&amp;vtp=1&amp;bbb=1&amp;hb=1"/>
          <p:cNvSpPr/>
          <p:nvPr/>
        </p:nvSpPr>
        <p:spPr>
          <a:xfrm>
            <a:off x="832104" y="1490980"/>
            <a:ext cx="10533888" cy="11893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句意为：他将于下月出版的第一本书是根据一个真实故事写成的。分析句子可知，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此处叙述将来的事情，</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应用不定式形式</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，且book与publish之间为逻辑上的被动关系，因此应用to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done的形式，to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published</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在此处为不定式短语作后置定语，修饰book。故填to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published。</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8_1#16138381d?vop=1&amp;pid=18a99e1fb&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（complain）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challenge?</a:t>
            </a:r>
            <a:endParaRPr lang="en-US" altLang="zh-CN" sz="1800" dirty="0"/>
          </a:p>
        </p:txBody>
      </p:sp>
      <p:sp>
        <p:nvSpPr>
          <p:cNvPr id="3" name="QB_6_AN.29_1#16138381d.blank?vop=1&amp;pid=18a99e1fb&amp;color=0,0,0&amp;vpa=10&amp;vtp=1&amp;bbb=1"/>
          <p:cNvSpPr/>
          <p:nvPr/>
        </p:nvSpPr>
        <p:spPr>
          <a:xfrm>
            <a:off x="2212435" y="1024382"/>
            <a:ext cx="13096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complaining</a:t>
            </a:r>
            <a:endParaRPr lang="en-US" altLang="zh-CN" dirty="0"/>
          </a:p>
        </p:txBody>
      </p:sp>
      <p:sp>
        <p:nvSpPr>
          <p:cNvPr id="4" name="QB_6_AS.30_1#16138381d?vop=1&amp;pid=18a99e1fb&amp;color=0,0,0&amp;vtp=1&amp;bbb=1&amp;hb=1"/>
          <p:cNvSpPr/>
          <p:nvPr/>
        </p:nvSpPr>
        <p:spPr>
          <a:xfrm>
            <a:off x="832104" y="149098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句意为：抱怨学习是没有用的。为什么不试图去面对这个挑战呢？分析句子可知，此处为It's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sth句式，意为“做某事是没用的”。故填complaining。</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31_1#ba339102d?vop=1&amp;pid=18a99e1fb&amp;color=0,0,0&amp;vtp=1&amp;bt=1&amp;bbb=1&amp;hb=1"/>
          <p:cNvSpPr/>
          <p:nvPr/>
        </p:nvSpPr>
        <p:spPr>
          <a:xfrm>
            <a:off x="832104" y="108000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government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permission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remove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public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library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shopping</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mall</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（reject）.</a:t>
            </a:r>
            <a:endParaRPr lang="en-US" altLang="zh-CN" dirty="0"/>
          </a:p>
        </p:txBody>
      </p:sp>
      <p:sp>
        <p:nvSpPr>
          <p:cNvPr id="3" name="QB_6_AN.32_1#ba339102d.blank?vop=1&amp;pid=18a99e1fb&amp;color=0,0,0&amp;vpa=11&amp;vtp=1&amp;bbb=1"/>
          <p:cNvSpPr/>
          <p:nvPr/>
        </p:nvSpPr>
        <p:spPr>
          <a:xfrm>
            <a:off x="2704560" y="1447665"/>
            <a:ext cx="1449388" cy="351155"/>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were</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rejected</a:t>
            </a:r>
            <a:endParaRPr lang="en-US" altLang="zh-CN" dirty="0"/>
          </a:p>
        </p:txBody>
      </p:sp>
      <p:sp>
        <p:nvSpPr>
          <p:cNvPr id="4" name="QB_6_AS.33_1#ba339102d?vop=1&amp;pid=18a99e1fb&amp;color=0,0,0&amp;vtp=1&amp;bbb=1&amp;hb=1"/>
          <p:cNvSpPr/>
          <p:nvPr/>
        </p:nvSpPr>
        <p:spPr>
          <a:xfrm>
            <a:off x="832104" y="1899531"/>
            <a:ext cx="10533888" cy="11893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句意为：他们曾要求政府许可拆除公共图书馆，来为购物中心腾出空间，但遭到拒绝。分析句子可知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处表示</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“被拒绝”，所以应用被动语态。根据had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asked可知，“被拒绝”发生在“要求”之后</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，故此处应用一般</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过去时</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。主语为They，be动词应用were。故填were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rejected。</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34_1#ecd04a0ad?vop=1&amp;pid=18a99e1fb&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congratulations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（elect）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chairman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club.</a:t>
            </a:r>
            <a:endParaRPr lang="en-US" altLang="zh-CN" sz="1800" dirty="0"/>
          </a:p>
        </p:txBody>
      </p:sp>
      <p:sp>
        <p:nvSpPr>
          <p:cNvPr id="3" name="QB_6_AN.35_1#ecd04a0ad.blank?vop=1&amp;pid=18a99e1fb&amp;color=0,0,0&amp;vpa=12&amp;vtp=1&amp;bbb=1"/>
          <p:cNvSpPr/>
          <p:nvPr/>
        </p:nvSpPr>
        <p:spPr>
          <a:xfrm>
            <a:off x="5739606" y="1024382"/>
            <a:ext cx="1436688" cy="360680"/>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being</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elected</a:t>
            </a:r>
            <a:endParaRPr lang="en-US" altLang="zh-CN" dirty="0"/>
          </a:p>
        </p:txBody>
      </p:sp>
      <p:sp>
        <p:nvSpPr>
          <p:cNvPr id="4" name="QB_6_AS.36_1#ecd04a0ad?vop=1&amp;pid=18a99e1fb&amp;color=0,0,0&amp;vtp=1&amp;bbb=1&amp;hb=1"/>
          <p:cNvSpPr/>
          <p:nvPr/>
        </p:nvSpPr>
        <p:spPr>
          <a:xfrm>
            <a:off x="832104" y="149098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句意为：汤姆被选为俱乐部的主席，我们为此向他表示了祝贺。分析句子可知，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此处为动名词的复合结构，</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形容词性物主代词后面加上动名词</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，在句中作宾语，且有被动含义，故填being</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elected。</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2ffb6b5c4?pid=11ceb65ca&amp;color=0,160,175&amp;vtp=1&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盲填大挑战</a:t>
            </a:r>
            <a:endParaRPr lang="en-US" altLang="zh-CN" sz="2200" dirty="0"/>
          </a:p>
        </p:txBody>
      </p:sp>
      <p:sp>
        <p:nvSpPr>
          <p:cNvPr id="3" name="QB_6_BD.37_1#0dadf5600?vop=1&amp;pid=2ffb6b5c4&amp;color=0,0,0&amp;vtp=1&amp;bbb=1"/>
          <p:cNvSpPr/>
          <p:nvPr/>
        </p:nvSpPr>
        <p:spPr>
          <a:xfrm>
            <a:off x="832104" y="1422400"/>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company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caught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dilemma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either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downsizing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bankrupt.</a:t>
            </a:r>
            <a:endParaRPr lang="en-US" altLang="zh-CN" sz="1800" dirty="0"/>
          </a:p>
        </p:txBody>
      </p:sp>
      <p:sp>
        <p:nvSpPr>
          <p:cNvPr id="4" name="QB_6_AN.38_1#0dadf5600.blank?vop=1&amp;pid=2ffb6b5c4&amp;color=0,0,0&amp;vpa=13&amp;vtp=1&amp;bbb=1"/>
          <p:cNvSpPr/>
          <p:nvPr/>
        </p:nvSpPr>
        <p:spPr>
          <a:xfrm>
            <a:off x="3657060" y="1380490"/>
            <a:ext cx="3444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in</a:t>
            </a:r>
            <a:endParaRPr lang="en-US" altLang="zh-CN" dirty="0"/>
          </a:p>
        </p:txBody>
      </p:sp>
      <p:sp>
        <p:nvSpPr>
          <p:cNvPr id="5" name="QB_6_AS.39_1#0dadf5600?vop=1&amp;pid=2ffb6b5c4&amp;color=0,0,0&amp;vtp=1&amp;bbb=1"/>
          <p:cNvSpPr/>
          <p:nvPr/>
        </p:nvSpPr>
        <p:spPr>
          <a:xfrm>
            <a:off x="832104" y="1828863"/>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句意为：这家公司陷入了裁员或破产的两难境地。固定搭配in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dilemma意为“处于两难境地”。故填in。</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0_1#1bb054845?vop=1&amp;pid=2ffb6b5c4&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library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carried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hardship.</a:t>
            </a:r>
            <a:endParaRPr lang="en-US" altLang="zh-CN" sz="1800" dirty="0"/>
          </a:p>
        </p:txBody>
      </p:sp>
      <p:sp>
        <p:nvSpPr>
          <p:cNvPr id="3" name="QB_6_AN.41_1#1bb054845.blank?vop=1&amp;pid=2ffb6b5c4&amp;color=0,0,0&amp;vpa=14&amp;vtp=1&amp;bbb=1"/>
          <p:cNvSpPr/>
          <p:nvPr/>
        </p:nvSpPr>
        <p:spPr>
          <a:xfrm>
            <a:off x="7809960" y="1024382"/>
            <a:ext cx="8778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through</a:t>
            </a:r>
            <a:endParaRPr lang="en-US" altLang="zh-CN" dirty="0"/>
          </a:p>
        </p:txBody>
      </p:sp>
      <p:sp>
        <p:nvSpPr>
          <p:cNvPr id="4" name="QB_6_AS.42_1#1bb054845?vop=1&amp;pid=2ffb6b5c4&amp;color=0,0,0&amp;vtp=1&amp;bbb=1&amp;hb=1"/>
          <p:cNvSpPr/>
          <p:nvPr/>
        </p:nvSpPr>
        <p:spPr>
          <a:xfrm>
            <a:off x="832104" y="149098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句意为：这座图书馆是为了纪念那些帮助我们国家渡过难关的人而建的。固定搭配carry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sb</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sth意</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为</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“帮助某人渡过难关”。故填through。</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3_1#a228a2c20?vop=1&amp;pid=2ffb6b5c4&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witnessed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terrible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accident,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scared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driving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a:t>
            </a:r>
            <a:endParaRPr lang="en-US" altLang="zh-CN" sz="1800" dirty="0"/>
          </a:p>
        </p:txBody>
      </p:sp>
      <p:sp>
        <p:nvSpPr>
          <p:cNvPr id="3" name="QB_6_AN.44_1#a228a2c20.blank?vop=1&amp;pid=2ffb6b5c4&amp;color=0,0,0&amp;vpa=15&amp;vtp=1&amp;bbb=1"/>
          <p:cNvSpPr/>
          <p:nvPr/>
        </p:nvSpPr>
        <p:spPr>
          <a:xfrm>
            <a:off x="6139910" y="1037082"/>
            <a:ext cx="11572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of/at/about</a:t>
            </a:r>
            <a:endParaRPr lang="en-US" altLang="zh-CN" dirty="0"/>
          </a:p>
        </p:txBody>
      </p:sp>
      <p:sp>
        <p:nvSpPr>
          <p:cNvPr id="4" name="QB_6_AS.45_1#a228a2c20?vop=1&amp;pid=2ffb6b5c4&amp;color=0,0,0&amp;vtp=1&amp;bbb=1&amp;hb=1"/>
          <p:cNvSpPr/>
          <p:nvPr/>
        </p:nvSpPr>
        <p:spPr>
          <a:xfrm>
            <a:off x="832104" y="149098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句意为：目睹了一场可怕的事故后，她变得害怕开车。分析句子可知，此处考查be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scared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“害怕</a:t>
            </a:r>
            <a:r>
              <a:rPr lang="en-US" altLang="zh-CN"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”。故填of/at/about。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c0c499349?pid=fc9e7de95&amp;color=0,160,175&amp;vtp=1&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完成句子</a:t>
            </a:r>
            <a:endParaRPr lang="en-US" altLang="zh-CN" sz="2200" dirty="0"/>
          </a:p>
        </p:txBody>
      </p:sp>
      <p:sp>
        <p:nvSpPr>
          <p:cNvPr id="3" name="QB_5_BD.46_1#c56666b94?vop=1&amp;pid=c0c499349&amp;color=0,0,0&amp;vtp=1&amp;bbb=1&amp;hb=1"/>
          <p:cNvSpPr/>
          <p:nvPr/>
        </p:nvSpPr>
        <p:spPr>
          <a:xfrm>
            <a:off x="832104" y="1422400"/>
            <a:ext cx="10533888" cy="11893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年轻人必须学会承担自己行为的后果，并对任何可能的结果负责。</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consequences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a:t>
            </a:r>
            <a:endPar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possible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result.</a:t>
            </a:r>
            <a:endParaRPr lang="en-US" altLang="zh-CN" dirty="0"/>
          </a:p>
        </p:txBody>
      </p:sp>
      <p:sp>
        <p:nvSpPr>
          <p:cNvPr id="4" name="QB_5_AN.47_1#c56666b94.blank?vop=1&amp;pid=c0c499349&amp;color=0,0,0&amp;vpa=16&amp;vtp=1&amp;bbb=1"/>
          <p:cNvSpPr/>
          <p:nvPr/>
        </p:nvSpPr>
        <p:spPr>
          <a:xfrm>
            <a:off x="8015699" y="1811020"/>
            <a:ext cx="8270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be/take</a:t>
            </a:r>
            <a:endParaRPr lang="en-US" altLang="zh-CN" dirty="0"/>
          </a:p>
        </p:txBody>
      </p:sp>
      <p:sp>
        <p:nvSpPr>
          <p:cNvPr id="5" name="QB_5_AN.48_1#c56666b94.blank?vop=1&amp;pid=c0c499349&amp;color=0,0,0&amp;vpa=17&amp;vtp=1&amp;bbb=1"/>
          <p:cNvSpPr/>
          <p:nvPr/>
        </p:nvSpPr>
        <p:spPr>
          <a:xfrm>
            <a:off x="9003953" y="1776662"/>
            <a:ext cx="2516188" cy="373190"/>
          </a:xfrm>
          <a:prstGeom prst="rect">
            <a:avLst/>
          </a:prstGeom>
          <a:noFill/>
        </p:spPr>
        <p:txBody>
          <a:bodyPr wrap="none" lIns="0" tIns="0" rIns="0" bIns="0" rtlCol="0" anchor="t"/>
          <a:lstStyle/>
          <a:p>
            <a:pP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responsible/responsibility</a:t>
            </a:r>
            <a:endParaRPr lang="en-US" altLang="zh-CN" dirty="0"/>
          </a:p>
        </p:txBody>
      </p:sp>
      <p:sp>
        <p:nvSpPr>
          <p:cNvPr id="6" name="QB_5_AN.49_1#c56666b94.blank?vop=1&amp;pid=c0c499349&amp;color=0,0,0&amp;vpa=18&amp;vtp=1&amp;bbb=1"/>
          <p:cNvSpPr/>
          <p:nvPr/>
        </p:nvSpPr>
        <p:spPr>
          <a:xfrm>
            <a:off x="1167860" y="2209165"/>
            <a:ext cx="4333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for</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6">
                                            <p:bg/>
                                          </p:spTgt>
                                        </p:tgtEl>
                                        <p:attrNameLst>
                                          <p:attrName>style.visibility</p:attrName>
                                        </p:attrNameLst>
                                      </p:cBhvr>
                                      <p:to>
                                        <p:strVal val="visible"/>
                                      </p:to>
                                    </p:set>
                                    <p:anim calcmode="lin" valueType="num">
                                      <p:cBhvr additive="base">
                                        <p:cTn id="2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6">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6">
                                            <p:txEl>
                                              <p:pRg st="0" end="0"/>
                                            </p:txEl>
                                          </p:spTgt>
                                        </p:tgtEl>
                                        <p:attrNameLst>
                                          <p:attrName>style.visibility</p:attrName>
                                        </p:attrNameLst>
                                      </p:cBhvr>
                                      <p:to>
                                        <p:strVal val="visible"/>
                                      </p:to>
                                    </p:set>
                                    <p:anim calcmode="lin" valueType="num">
                                      <p:cBhvr additive="base">
                                        <p:cTn id="3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50_1#08e4fdd27?vop=1&amp;pid=c0c499349&amp;color=0,0,0&amp;vtp=1&amp;bt=1&amp;bbb=1"/>
          <p:cNvSpPr/>
          <p:nvPr/>
        </p:nvSpPr>
        <p:spPr>
          <a:xfrm>
            <a:off x="832104" y="108000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我们总是被告知时间最为宝贵。（“否定词+比较级”表示最高级;precious）</a:t>
            </a:r>
            <a:endParaRPr lang="en-US" altLang="zh-CN" sz="1800" dirty="0"/>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informed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endParaRPr lang="en-US" altLang="zh-CN" sz="1800" dirty="0"/>
          </a:p>
        </p:txBody>
      </p:sp>
      <p:sp>
        <p:nvSpPr>
          <p:cNvPr id="3" name="QB_5_AN.51_1#08e4fdd27.blank?vop=1&amp;pid=c0c499349&amp;color=0,0,0&amp;vpa=19&amp;vtp=1&amp;bbb=1"/>
          <p:cNvSpPr/>
          <p:nvPr/>
        </p:nvSpPr>
        <p:spPr>
          <a:xfrm>
            <a:off x="3803872" y="1434965"/>
            <a:ext cx="8651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nothing</a:t>
            </a:r>
            <a:endParaRPr lang="en-US" altLang="zh-CN" dirty="0"/>
          </a:p>
        </p:txBody>
      </p:sp>
      <p:sp>
        <p:nvSpPr>
          <p:cNvPr id="4" name="QB_5_AN.52_1#08e4fdd27.blank?vop=1&amp;pid=c0c499349&amp;color=0,0,0&amp;vpa=20&amp;vtp=1&amp;bbb=1"/>
          <p:cNvSpPr/>
          <p:nvPr/>
        </p:nvSpPr>
        <p:spPr>
          <a:xfrm>
            <a:off x="4819872" y="1447665"/>
            <a:ext cx="3190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is</a:t>
            </a:r>
            <a:endParaRPr lang="en-US" altLang="zh-CN" dirty="0"/>
          </a:p>
        </p:txBody>
      </p:sp>
      <p:sp>
        <p:nvSpPr>
          <p:cNvPr id="5" name="QB_5_AN.53_1#08e4fdd27.blank?vop=1&amp;pid=c0c499349&amp;color=0,0,0&amp;vpa=21&amp;vtp=1&amp;bbb=1"/>
          <p:cNvSpPr/>
          <p:nvPr/>
        </p:nvSpPr>
        <p:spPr>
          <a:xfrm>
            <a:off x="5289772" y="1447665"/>
            <a:ext cx="6365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more</a:t>
            </a:r>
            <a:endParaRPr lang="en-US" altLang="zh-CN" dirty="0"/>
          </a:p>
        </p:txBody>
      </p:sp>
      <p:sp>
        <p:nvSpPr>
          <p:cNvPr id="6" name="QB_5_AN.54_1#08e4fdd27.blank?vop=1&amp;pid=c0c499349&amp;color=0,0,0&amp;vpa=22&amp;vtp=1&amp;bbb=1"/>
          <p:cNvSpPr/>
          <p:nvPr/>
        </p:nvSpPr>
        <p:spPr>
          <a:xfrm>
            <a:off x="6102572" y="1434965"/>
            <a:ext cx="9413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precious</a:t>
            </a:r>
            <a:endParaRPr lang="en-US" altLang="zh-CN" dirty="0"/>
          </a:p>
        </p:txBody>
      </p:sp>
      <p:sp>
        <p:nvSpPr>
          <p:cNvPr id="7" name="QB_5_AN.55_1#08e4fdd27.blank?vop=1&amp;pid=c0c499349&amp;color=0,0,0&amp;vpa=23&amp;vtp=1&amp;bbb=1"/>
          <p:cNvSpPr/>
          <p:nvPr/>
        </p:nvSpPr>
        <p:spPr>
          <a:xfrm>
            <a:off x="7207472" y="1447665"/>
            <a:ext cx="5603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than</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5">
                                            <p:bg/>
                                          </p:spTgt>
                                        </p:tgtEl>
                                        <p:attrNameLst>
                                          <p:attrName>style.visibility</p:attrName>
                                        </p:attrNameLst>
                                      </p:cBhvr>
                                      <p:to>
                                        <p:strVal val="visible"/>
                                      </p:to>
                                    </p:set>
                                    <p:anim calcmode="lin" valueType="num">
                                      <p:cBhvr additive="base">
                                        <p:cTn id="2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5">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
                                            <p:txEl>
                                              <p:pRg st="0" end="0"/>
                                            </p:txEl>
                                          </p:spTgt>
                                        </p:tgtEl>
                                        <p:attrNameLst>
                                          <p:attrName>style.visibility</p:attrName>
                                        </p:attrNameLst>
                                      </p:cBhvr>
                                      <p:to>
                                        <p:strVal val="visible"/>
                                      </p:to>
                                    </p:set>
                                    <p:anim calcmode="lin" valueType="num">
                                      <p:cBhvr additive="base">
                                        <p:cTn id="3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bg/>
                                          </p:spTgt>
                                        </p:tgtEl>
                                        <p:attrNameLst>
                                          <p:attrName>style.visibility</p:attrName>
                                        </p:attrNameLst>
                                      </p:cBhvr>
                                      <p:to>
                                        <p:strVal val="visible"/>
                                      </p:to>
                                    </p:set>
                                    <p:anim calcmode="lin" valueType="num">
                                      <p:cBhvr additive="base">
                                        <p:cTn id="3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6">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6">
                                            <p:txEl>
                                              <p:pRg st="0" end="0"/>
                                            </p:txEl>
                                          </p:spTgt>
                                        </p:tgtEl>
                                        <p:attrNameLst>
                                          <p:attrName>style.visibility</p:attrName>
                                        </p:attrNameLst>
                                      </p:cBhvr>
                                      <p:to>
                                        <p:strVal val="visible"/>
                                      </p:to>
                                    </p:set>
                                    <p:anim calcmode="lin" valueType="num">
                                      <p:cBhvr additive="base">
                                        <p:cTn id="4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7">
                                            <p:bg/>
                                          </p:spTgt>
                                        </p:tgtEl>
                                        <p:attrNameLst>
                                          <p:attrName>style.visibility</p:attrName>
                                        </p:attrNameLst>
                                      </p:cBhvr>
                                      <p:to>
                                        <p:strVal val="visible"/>
                                      </p:to>
                                    </p:set>
                                    <p:anim calcmode="lin" valueType="num">
                                      <p:cBhvr additive="base">
                                        <p:cTn id="47"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8" dur="500" fill="hold"/>
                                        <p:tgtEl>
                                          <p:spTgt spid="7">
                                            <p:bg/>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7">
                                            <p:txEl>
                                              <p:pRg st="0" end="0"/>
                                            </p:txEl>
                                          </p:spTgt>
                                        </p:tgtEl>
                                        <p:attrNameLst>
                                          <p:attrName>style.visibility</p:attrName>
                                        </p:attrNameLst>
                                      </p:cBhvr>
                                      <p:to>
                                        <p:strVal val="visible"/>
                                      </p:to>
                                    </p:set>
                                    <p:anim calcmode="lin" valueType="num">
                                      <p:cBhvr additive="base">
                                        <p:cTn id="5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_BD#f7f3402b5.fixed?pid=c89183af4&amp;color=165,74,151&amp;vtp=1&amp;bbb=1"/>
          <p:cNvSpPr/>
          <p:nvPr/>
        </p:nvSpPr>
        <p:spPr>
          <a:xfrm>
            <a:off x="2386584" y="1408176"/>
            <a:ext cx="7223760" cy="932688"/>
          </a:xfrm>
          <a:prstGeom prst="rect">
            <a:avLst/>
          </a:prstGeom>
          <a:noFill/>
        </p:spPr>
        <p:txBody>
          <a:bodyPr wrap="none" lIns="0" tIns="0" rIns="0" bIns="0" rtlCol="0" anchor="ctr"/>
          <a:lstStyle/>
          <a:p>
            <a:pPr algn="ctr">
              <a:lnSpc>
                <a:spcPts val="6700"/>
              </a:lnSpc>
            </a:pPr>
            <a:r>
              <a:rPr lang="en-US" altLang="zh-CN" sz="5400" b="1" i="0" dirty="0">
                <a:solidFill>
                  <a:srgbClr val="A54A97"/>
                </a:solidFill>
                <a:latin typeface="微软雅黑" panose="020B0503020204020204" pitchFamily="34" charset="-122"/>
                <a:ea typeface="微软雅黑" panose="020B0503020204020204" pitchFamily="34" charset="-122"/>
                <a:cs typeface="微软雅黑" panose="020B0503020204020204" pitchFamily="34" charset="-120"/>
              </a:rPr>
              <a:t>Period</a:t>
            </a:r>
            <a:r>
              <a:rPr lang="en-US" altLang="zh-CN" sz="5400" b="1" i="0" dirty="0">
                <a:solidFill>
                  <a:srgbClr val="A54A97"/>
                </a:solidFill>
                <a:latin typeface="宋体" panose="02010600030101010101" pitchFamily="2" charset="-122"/>
                <a:ea typeface="宋体" panose="02010600030101010101" pitchFamily="2" charset="-122"/>
                <a:cs typeface="宋体" panose="02010600030101010101" pitchFamily="34" charset="-120"/>
              </a:rPr>
              <a:t> </a:t>
            </a:r>
            <a:r>
              <a:rPr lang="en-US" altLang="zh-CN" sz="5400" b="1" i="0" dirty="0">
                <a:solidFill>
                  <a:srgbClr val="A54A97"/>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5400" dirty="0"/>
          </a:p>
        </p:txBody>
      </p:sp>
      <p:sp>
        <p:nvSpPr>
          <p:cNvPr id="3" name="C_2_BD#f7f3402b5.fixed?pid=c89183af4&amp;color=255,255,255&amp;vtp=1&amp;bbb=1&amp;hb=1"/>
          <p:cNvSpPr/>
          <p:nvPr/>
        </p:nvSpPr>
        <p:spPr>
          <a:xfrm>
            <a:off x="2386584" y="2807208"/>
            <a:ext cx="7223760" cy="1435608"/>
          </a:xfrm>
          <a:prstGeom prst="rect">
            <a:avLst/>
          </a:prstGeom>
          <a:noFill/>
        </p:spPr>
        <p:txBody>
          <a:bodyPr wrap="none" lIns="0" tIns="0" rIns="0" bIns="0" rtlCol="0" anchor="ctr"/>
          <a:lstStyle/>
          <a:p>
            <a:pPr algn="ctr">
              <a:lnSpc>
                <a:spcPts val="5200"/>
              </a:lnSpc>
            </a:pPr>
            <a:r>
              <a:rPr lang="en-US" altLang="zh-CN" sz="4300" b="1" i="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Listening</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and</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Speaking</a:t>
            </a:r>
            <a:r>
              <a:rPr lang="en-US" altLang="zh-CN" sz="4300" b="1" i="0">
                <a:solidFill>
                  <a:srgbClr val="FFFFFF"/>
                </a:solidFill>
                <a:latin typeface="宋体" panose="02010600030101010101" pitchFamily="2" charset="-122"/>
                <a:ea typeface="宋体" panose="02010600030101010101" pitchFamily="2" charset="-122"/>
                <a:cs typeface="宋体" panose="02010600030101010101" pitchFamily="34" charset="-120"/>
              </a:rPr>
              <a:t> </a:t>
            </a:r>
            <a:endParaRPr lang="en-US" altLang="zh-CN" sz="4300" b="1" i="0">
              <a:solidFill>
                <a:srgbClr val="FFFFFF"/>
              </a:solidFill>
              <a:latin typeface="宋体" panose="02010600030101010101" pitchFamily="2" charset="-122"/>
              <a:ea typeface="宋体" panose="02010600030101010101" pitchFamily="2" charset="-122"/>
              <a:cs typeface="宋体" panose="02010600030101010101" pitchFamily="34" charset="-120"/>
            </a:endParaRPr>
          </a:p>
          <a:p>
            <a:pPr algn="ctr">
              <a:lnSpc>
                <a:spcPts val="5300"/>
              </a:lnSpc>
            </a:pPr>
            <a:r>
              <a:rPr lang="en-US" altLang="zh-CN" sz="4300" b="1" i="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&amp;</a:t>
            </a:r>
            <a:r>
              <a:rPr lang="en-US" altLang="zh-CN" sz="4300" b="1" i="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Reading</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and</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Thinking</a:t>
            </a:r>
            <a:endParaRPr lang="en-US" altLang="zh-CN" sz="4300" dirty="0"/>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56_1#e73f1e277?vop=1&amp;pid=c0c499349&amp;color=0,0,0&amp;vtp=1&amp;bt=1&amp;bbb=1"/>
          <p:cNvSpPr/>
          <p:nvPr/>
        </p:nvSpPr>
        <p:spPr>
          <a:xfrm>
            <a:off x="832104" y="108000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如果他采纳了我的建议，他就会通过驾照考试了。（if虚拟条件句）</a:t>
            </a:r>
            <a:endParaRPr lang="en-US" altLang="zh-CN" sz="1800" dirty="0"/>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advice,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driving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test.</a:t>
            </a:r>
            <a:endParaRPr lang="en-US" altLang="zh-CN" sz="1800" dirty="0"/>
          </a:p>
        </p:txBody>
      </p:sp>
      <p:sp>
        <p:nvSpPr>
          <p:cNvPr id="3" name="QB_5_AN.57_1#e73f1e277.blank?vop=1&amp;pid=c0c499349&amp;color=0,0,0&amp;vpa=24&amp;vtp=1&amp;bbb=1"/>
          <p:cNvSpPr/>
          <p:nvPr/>
        </p:nvSpPr>
        <p:spPr>
          <a:xfrm>
            <a:off x="1447260" y="1447665"/>
            <a:ext cx="4968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had</a:t>
            </a:r>
            <a:endParaRPr lang="en-US" altLang="zh-CN" dirty="0"/>
          </a:p>
        </p:txBody>
      </p:sp>
      <p:sp>
        <p:nvSpPr>
          <p:cNvPr id="4" name="QB_5_AN.58_1#e73f1e277.blank?vop=1&amp;pid=c0c499349&amp;color=0,0,0&amp;vpa=25&amp;vtp=1&amp;bbb=1"/>
          <p:cNvSpPr/>
          <p:nvPr/>
        </p:nvSpPr>
        <p:spPr>
          <a:xfrm>
            <a:off x="2107660" y="1447665"/>
            <a:ext cx="6619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taken</a:t>
            </a:r>
            <a:endParaRPr lang="en-US" altLang="zh-CN" dirty="0"/>
          </a:p>
        </p:txBody>
      </p:sp>
      <p:sp>
        <p:nvSpPr>
          <p:cNvPr id="5" name="QB_5_AN.59_1#e73f1e277.blank?vop=1&amp;pid=c0c499349&amp;color=0,0,0&amp;vpa=26&amp;vtp=1&amp;bbb=1"/>
          <p:cNvSpPr/>
          <p:nvPr/>
        </p:nvSpPr>
        <p:spPr>
          <a:xfrm>
            <a:off x="4425410" y="1434965"/>
            <a:ext cx="25796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would/could/should/might</a:t>
            </a:r>
            <a:endParaRPr lang="en-US" altLang="zh-CN" dirty="0"/>
          </a:p>
        </p:txBody>
      </p:sp>
      <p:sp>
        <p:nvSpPr>
          <p:cNvPr id="6" name="QB_5_AN.60_1#e73f1e277.blank?vop=1&amp;pid=c0c499349&amp;color=0,0,0&amp;vpa=27&amp;vtp=1&amp;bbb=1"/>
          <p:cNvSpPr/>
          <p:nvPr/>
        </p:nvSpPr>
        <p:spPr>
          <a:xfrm>
            <a:off x="7181310" y="1447665"/>
            <a:ext cx="5984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have</a:t>
            </a:r>
            <a:endParaRPr lang="en-US" altLang="zh-CN" dirty="0"/>
          </a:p>
        </p:txBody>
      </p:sp>
      <p:sp>
        <p:nvSpPr>
          <p:cNvPr id="7" name="QB_5_AN.61_1#e73f1e277.blank?vop=1&amp;pid=c0c499349&amp;color=0,0,0&amp;vpa=28&amp;vtp=1&amp;bbb=1"/>
          <p:cNvSpPr/>
          <p:nvPr/>
        </p:nvSpPr>
        <p:spPr>
          <a:xfrm>
            <a:off x="7956010" y="1434965"/>
            <a:ext cx="7762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passed</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5">
                                            <p:bg/>
                                          </p:spTgt>
                                        </p:tgtEl>
                                        <p:attrNameLst>
                                          <p:attrName>style.visibility</p:attrName>
                                        </p:attrNameLst>
                                      </p:cBhvr>
                                      <p:to>
                                        <p:strVal val="visible"/>
                                      </p:to>
                                    </p:set>
                                    <p:anim calcmode="lin" valueType="num">
                                      <p:cBhvr additive="base">
                                        <p:cTn id="2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5">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
                                            <p:txEl>
                                              <p:pRg st="0" end="0"/>
                                            </p:txEl>
                                          </p:spTgt>
                                        </p:tgtEl>
                                        <p:attrNameLst>
                                          <p:attrName>style.visibility</p:attrName>
                                        </p:attrNameLst>
                                      </p:cBhvr>
                                      <p:to>
                                        <p:strVal val="visible"/>
                                      </p:to>
                                    </p:set>
                                    <p:anim calcmode="lin" valueType="num">
                                      <p:cBhvr additive="base">
                                        <p:cTn id="3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bg/>
                                          </p:spTgt>
                                        </p:tgtEl>
                                        <p:attrNameLst>
                                          <p:attrName>style.visibility</p:attrName>
                                        </p:attrNameLst>
                                      </p:cBhvr>
                                      <p:to>
                                        <p:strVal val="visible"/>
                                      </p:to>
                                    </p:set>
                                    <p:anim calcmode="lin" valueType="num">
                                      <p:cBhvr additive="base">
                                        <p:cTn id="3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6">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6">
                                            <p:txEl>
                                              <p:pRg st="0" end="0"/>
                                            </p:txEl>
                                          </p:spTgt>
                                        </p:tgtEl>
                                        <p:attrNameLst>
                                          <p:attrName>style.visibility</p:attrName>
                                        </p:attrNameLst>
                                      </p:cBhvr>
                                      <p:to>
                                        <p:strVal val="visible"/>
                                      </p:to>
                                    </p:set>
                                    <p:anim calcmode="lin" valueType="num">
                                      <p:cBhvr additive="base">
                                        <p:cTn id="4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7">
                                            <p:bg/>
                                          </p:spTgt>
                                        </p:tgtEl>
                                        <p:attrNameLst>
                                          <p:attrName>style.visibility</p:attrName>
                                        </p:attrNameLst>
                                      </p:cBhvr>
                                      <p:to>
                                        <p:strVal val="visible"/>
                                      </p:to>
                                    </p:set>
                                    <p:anim calcmode="lin" valueType="num">
                                      <p:cBhvr additive="base">
                                        <p:cTn id="47"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8" dur="500" fill="hold"/>
                                        <p:tgtEl>
                                          <p:spTgt spid="7">
                                            <p:bg/>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7">
                                            <p:txEl>
                                              <p:pRg st="0" end="0"/>
                                            </p:txEl>
                                          </p:spTgt>
                                        </p:tgtEl>
                                        <p:attrNameLst>
                                          <p:attrName>style.visibility</p:attrName>
                                        </p:attrNameLst>
                                      </p:cBhvr>
                                      <p:to>
                                        <p:strVal val="visible"/>
                                      </p:to>
                                    </p:set>
                                    <p:anim calcmode="lin" valueType="num">
                                      <p:cBhvr additive="base">
                                        <p:cTn id="5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62_1#08a631749?vop=1&amp;pid=c0c499349&amp;color=0,0,0&amp;vtp=1&amp;bt=1&amp;bbb=1&amp;hb=1"/>
          <p:cNvSpPr/>
          <p:nvPr/>
        </p:nvSpPr>
        <p:spPr>
          <a:xfrm>
            <a:off x="832104" y="108000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如果处理不当，不同文化的肢体语言往往会引起误解。</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handled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properly,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body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varying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misunderstanding</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B_5_AN.63_1#08a631749.blank?vop=1&amp;pid=c0c499349&amp;color=0,0,0&amp;vpa=29&amp;vtp=1&amp;bbb=1"/>
          <p:cNvSpPr/>
          <p:nvPr/>
        </p:nvSpPr>
        <p:spPr>
          <a:xfrm>
            <a:off x="7941150" y="1468620"/>
            <a:ext cx="6492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tends</a:t>
            </a:r>
            <a:endParaRPr lang="en-US" altLang="zh-CN" dirty="0"/>
          </a:p>
        </p:txBody>
      </p:sp>
      <p:sp>
        <p:nvSpPr>
          <p:cNvPr id="4" name="QB_5_AN.64_1#08a631749.blank?vop=1&amp;pid=c0c499349&amp;color=0,0,0&amp;vpa=30&amp;vtp=1&amp;bbb=1"/>
          <p:cNvSpPr/>
          <p:nvPr/>
        </p:nvSpPr>
        <p:spPr>
          <a:xfrm>
            <a:off x="8728550" y="1468620"/>
            <a:ext cx="3444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65_1#8749c1341?vop=1&amp;pid=c0c499349&amp;color=0,0,0&amp;vtp=1&amp;bt=1&amp;bbb=1"/>
          <p:cNvSpPr/>
          <p:nvPr/>
        </p:nvSpPr>
        <p:spPr>
          <a:xfrm>
            <a:off x="832104" y="108000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应观众的强烈要求，这部戏将会在这个剧院每周上演两次。（response）</a:t>
            </a:r>
            <a:endParaRPr lang="en-US" altLang="zh-CN" sz="1800" dirty="0"/>
          </a:p>
          <a:p>
            <a:pPr>
              <a:lnSpc>
                <a:spcPts val="3100"/>
              </a:lnSpc>
            </a:pP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audience's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demand,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twice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week.</a:t>
            </a:r>
            <a:endParaRPr lang="en-US" altLang="zh-CN" sz="1800" dirty="0"/>
          </a:p>
        </p:txBody>
      </p:sp>
      <p:sp>
        <p:nvSpPr>
          <p:cNvPr id="3" name="QB_5_AN.66_1#8749c1341.blank?vop=1&amp;pid=c0c499349&amp;color=0,0,0&amp;vpa=31&amp;vtp=1&amp;bbb=1"/>
          <p:cNvSpPr/>
          <p:nvPr/>
        </p:nvSpPr>
        <p:spPr>
          <a:xfrm>
            <a:off x="799560" y="1447665"/>
            <a:ext cx="3571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In</a:t>
            </a:r>
            <a:endParaRPr lang="en-US" altLang="zh-CN" dirty="0"/>
          </a:p>
        </p:txBody>
      </p:sp>
      <p:sp>
        <p:nvSpPr>
          <p:cNvPr id="4" name="QB_5_AN.67_1#8749c1341.blank?vop=1&amp;pid=c0c499349&amp;color=0,0,0&amp;vpa=32&amp;vtp=1&amp;bbb=1"/>
          <p:cNvSpPr/>
          <p:nvPr/>
        </p:nvSpPr>
        <p:spPr>
          <a:xfrm>
            <a:off x="1294860" y="1434965"/>
            <a:ext cx="9667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response</a:t>
            </a:r>
            <a:endParaRPr lang="en-US" altLang="zh-CN" dirty="0"/>
          </a:p>
        </p:txBody>
      </p:sp>
      <p:sp>
        <p:nvSpPr>
          <p:cNvPr id="5" name="QB_5_AN.68_1#8749c1341.blank?vop=1&amp;pid=c0c499349&amp;color=0,0,0&amp;vpa=33&amp;vtp=1&amp;bbb=1"/>
          <p:cNvSpPr/>
          <p:nvPr/>
        </p:nvSpPr>
        <p:spPr>
          <a:xfrm>
            <a:off x="2412460" y="1447665"/>
            <a:ext cx="3444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5">
                                            <p:bg/>
                                          </p:spTgt>
                                        </p:tgtEl>
                                        <p:attrNameLst>
                                          <p:attrName>style.visibility</p:attrName>
                                        </p:attrNameLst>
                                      </p:cBhvr>
                                      <p:to>
                                        <p:strVal val="visible"/>
                                      </p:to>
                                    </p:set>
                                    <p:anim calcmode="lin" valueType="num">
                                      <p:cBhvr additive="base">
                                        <p:cTn id="2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5">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
                                            <p:txEl>
                                              <p:pRg st="0" end="0"/>
                                            </p:txEl>
                                          </p:spTgt>
                                        </p:tgtEl>
                                        <p:attrNameLst>
                                          <p:attrName>style.visibility</p:attrName>
                                        </p:attrNameLst>
                                      </p:cBhvr>
                                      <p:to>
                                        <p:strVal val="visible"/>
                                      </p:to>
                                    </p:set>
                                    <p:anim calcmode="lin" valueType="num">
                                      <p:cBhvr additive="base">
                                        <p:cTn id="3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513185633?pid=fc9e7de95&amp;color=0,160,175&amp;vtp=1&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语法填空</a:t>
            </a:r>
            <a:endParaRPr lang="en-US" altLang="zh-CN" sz="2200" dirty="0"/>
          </a:p>
        </p:txBody>
      </p:sp>
      <p:sp>
        <p:nvSpPr>
          <p:cNvPr id="3" name="QM_5_BD.69_1#fead22a50?vop=1&amp;pid=513185633&amp;color=0,0,0&amp;vtp=1&amp;bbb=1&amp;hb=1"/>
          <p:cNvSpPr/>
          <p:nvPr/>
        </p:nvSpPr>
        <p:spPr>
          <a:xfrm>
            <a:off x="832104" y="1422400"/>
            <a:ext cx="10533888" cy="32893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体裁：记叙文 | 主题：阻止沙漠的人 | 词数：约211 | 难度：适中 | 建议用时：</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7分钟</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a:t>
            </a:r>
            <a:r>
              <a:rPr lang="zh-CN" altLang="en-US"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广东六校</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 2025 </a:t>
            </a:r>
            <a:r>
              <a:rPr lang="zh-CN" altLang="en-US"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联合测试</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阅读下面短文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，在空白处填入1</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个适当的单词或括号内单词的正确形式。</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Yacouba</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African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farmer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travelling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across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deserts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30</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farming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techniques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threatening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deserts.</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1980s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Africa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suffered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droughts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period,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rainfall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reduced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80%,</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almost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plants</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Yacouba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stayed.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Instead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violence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nature</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decided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control</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completely.</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#1.1.2</a:t>
            </a:r>
            <a:endParaRPr lang="en-US" altLang="zh-CN" dirty="0"/>
          </a:p>
        </p:txBody>
      </p:sp>
      <p:sp>
        <p:nvSpPr>
          <p:cNvPr id="4" name="QM_5_AN.70_1#fead22a50.blank?vop=1&amp;pid=513185633&amp;color=0,0,0&amp;vpa=34&amp;vtp=1&amp;bbb=1"/>
          <p:cNvSpPr/>
          <p:nvPr/>
        </p:nvSpPr>
        <p:spPr>
          <a:xfrm>
            <a:off x="4450810" y="2636520"/>
            <a:ext cx="890588" cy="370205"/>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fight</a:t>
            </a:r>
            <a:endParaRPr lang="en-US" altLang="zh-CN" dirty="0"/>
          </a:p>
        </p:txBody>
      </p:sp>
      <p:sp>
        <p:nvSpPr>
          <p:cNvPr id="5" name="QM_5_AN.71_1#fead22a50.blank?vop=1&amp;pid=513185633&amp;color=0,0,0&amp;vpa=35&amp;vtp=1&amp;bbb=1"/>
          <p:cNvSpPr/>
          <p:nvPr/>
        </p:nvSpPr>
        <p:spPr>
          <a:xfrm>
            <a:off x="2609310" y="3068320"/>
            <a:ext cx="6365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dates</a:t>
            </a:r>
            <a:endParaRPr lang="en-US" altLang="zh-CN" dirty="0"/>
          </a:p>
        </p:txBody>
      </p:sp>
      <p:sp>
        <p:nvSpPr>
          <p:cNvPr id="6" name="QM_5_AN.72_1#fead22a50.blank?vop=1&amp;pid=513185633&amp;color=0,0,0&amp;vpa=36&amp;vtp=1&amp;bbb=1"/>
          <p:cNvSpPr/>
          <p:nvPr/>
        </p:nvSpPr>
        <p:spPr>
          <a:xfrm>
            <a:off x="7414100" y="3474720"/>
            <a:ext cx="7635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killing</a:t>
            </a:r>
            <a:endParaRPr lang="en-US" altLang="zh-CN" dirty="0"/>
          </a:p>
        </p:txBody>
      </p:sp>
      <p:sp>
        <p:nvSpPr>
          <p:cNvPr id="7" name="QM_5_AN.73_1#fead22a50.blank?vop=1&amp;pid=513185633&amp;color=0,0,0&amp;vpa=37&amp;vtp=1&amp;bbb=1"/>
          <p:cNvSpPr/>
          <p:nvPr/>
        </p:nvSpPr>
        <p:spPr>
          <a:xfrm>
            <a:off x="8502490" y="3906520"/>
            <a:ext cx="3444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6">
                                            <p:bg/>
                                          </p:spTgt>
                                        </p:tgtEl>
                                        <p:attrNameLst>
                                          <p:attrName>style.visibility</p:attrName>
                                        </p:attrNameLst>
                                      </p:cBhvr>
                                      <p:to>
                                        <p:strVal val="visible"/>
                                      </p:to>
                                    </p:set>
                                    <p:anim calcmode="lin" valueType="num">
                                      <p:cBhvr additive="base">
                                        <p:cTn id="2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6">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6">
                                            <p:txEl>
                                              <p:pRg st="0" end="0"/>
                                            </p:txEl>
                                          </p:spTgt>
                                        </p:tgtEl>
                                        <p:attrNameLst>
                                          <p:attrName>style.visibility</p:attrName>
                                        </p:attrNameLst>
                                      </p:cBhvr>
                                      <p:to>
                                        <p:strVal val="visible"/>
                                      </p:to>
                                    </p:set>
                                    <p:anim calcmode="lin" valueType="num">
                                      <p:cBhvr additive="base">
                                        <p:cTn id="3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7">
                                            <p:bg/>
                                          </p:spTgt>
                                        </p:tgtEl>
                                        <p:attrNameLst>
                                          <p:attrName>style.visibility</p:attrName>
                                        </p:attrNameLst>
                                      </p:cBhvr>
                                      <p:to>
                                        <p:strVal val="visible"/>
                                      </p:to>
                                    </p:set>
                                    <p:anim calcmode="lin" valueType="num">
                                      <p:cBhvr additive="base">
                                        <p:cTn id="37" dur="500" fill="hold"/>
                                        <p:tgtEl>
                                          <p:spTgt spid="7">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7">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7">
                                            <p:txEl>
                                              <p:pRg st="0" end="0"/>
                                            </p:txEl>
                                          </p:spTgt>
                                        </p:tgtEl>
                                        <p:attrNameLst>
                                          <p:attrName>style.visibility</p:attrName>
                                        </p:attrNameLst>
                                      </p:cBhvr>
                                      <p:to>
                                        <p:strVal val="visible"/>
                                      </p:to>
                                    </p:set>
                                    <p:anim calcmode="lin" valueType="num">
                                      <p:cBhvr additive="base">
                                        <p:cTn id="4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7"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74_1#fead22a50?vop=1&amp;pid=513185633&amp;color=0,0,0&amp;mp=1&amp;vtp=1&amp;bt=1&amp;bbb=1&amp;hb=1"/>
          <p:cNvSpPr/>
          <p:nvPr/>
        </p:nvSpPr>
        <p:spPr>
          <a:xfrm>
            <a:off x="832104" y="1078992"/>
            <a:ext cx="10533888" cy="369951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Unable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modern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techniques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employ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African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farming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practice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“Zai”,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involves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 </a:t>
            </a:r>
            <a:endPar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filled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eco-friendly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肥料）.</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Within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decades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revolutionary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hectares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 </a:t>
            </a:r>
            <a:endPar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（forest）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African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desert.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Yacouba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featured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documentary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title）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t>
            </a:r>
            <a:r>
              <a:rPr lang="en-US" altLang="zh-CN" sz="18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18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Stopped</a:t>
            </a:r>
            <a:r>
              <a:rPr lang="en-US" altLang="zh-CN" sz="18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Desert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documentary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focused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re-establishment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forests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training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programme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farmers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Yacouba's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techniques.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Today,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“Zai”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wide）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practised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region.</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#1.1.4</a:t>
            </a:r>
            <a:endParaRPr lang="en-US" altLang="zh-CN" dirty="0"/>
          </a:p>
        </p:txBody>
      </p:sp>
      <p:sp>
        <p:nvSpPr>
          <p:cNvPr id="3" name="QM_5_AN.75_1#fead22a50.blank?vop=1&amp;pid=513185633&amp;color=0,0,0&amp;mp=1&amp;vpa=38&amp;vtp=1&amp;bbb=1"/>
          <p:cNvSpPr/>
          <p:nvPr/>
        </p:nvSpPr>
        <p:spPr>
          <a:xfrm>
            <a:off x="4279360" y="1048512"/>
            <a:ext cx="4968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and</a:t>
            </a:r>
            <a:endParaRPr lang="en-US" altLang="zh-CN" dirty="0"/>
          </a:p>
        </p:txBody>
      </p:sp>
      <p:sp>
        <p:nvSpPr>
          <p:cNvPr id="4" name="QM_5_AN.76_1#fead22a50.blank?vop=1&amp;pid=513185633&amp;color=0,0,0&amp;mp=1&amp;vpa=39&amp;vtp=1&amp;bbb=1"/>
          <p:cNvSpPr/>
          <p:nvPr/>
        </p:nvSpPr>
        <p:spPr>
          <a:xfrm>
            <a:off x="1961610" y="1467612"/>
            <a:ext cx="3825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an</a:t>
            </a:r>
            <a:endParaRPr lang="en-US" altLang="zh-CN" dirty="0"/>
          </a:p>
        </p:txBody>
      </p:sp>
      <p:sp>
        <p:nvSpPr>
          <p:cNvPr id="5" name="QM_5_AN.77_1#fead22a50.blank?vop=1&amp;pid=513185633&amp;color=0,0,0&amp;mp=1&amp;vpa=40&amp;vtp=1&amp;bbb=1"/>
          <p:cNvSpPr/>
          <p:nvPr/>
        </p:nvSpPr>
        <p:spPr>
          <a:xfrm>
            <a:off x="824960" y="1886712"/>
            <a:ext cx="6492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holes</a:t>
            </a:r>
            <a:endParaRPr lang="en-US" altLang="zh-CN" dirty="0"/>
          </a:p>
        </p:txBody>
      </p:sp>
      <p:sp>
        <p:nvSpPr>
          <p:cNvPr id="6" name="QM_5_AN.78_1#fead22a50.blank?vop=1&amp;pid=513185633&amp;color=0,0,0&amp;mp=1&amp;vpa=41&amp;vtp=1&amp;bbb=1"/>
          <p:cNvSpPr/>
          <p:nvPr/>
        </p:nvSpPr>
        <p:spPr>
          <a:xfrm>
            <a:off x="812260" y="2724912"/>
            <a:ext cx="1373188" cy="370205"/>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was</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forested</a:t>
            </a:r>
            <a:endParaRPr lang="en-US" altLang="zh-CN" dirty="0"/>
          </a:p>
        </p:txBody>
      </p:sp>
      <p:sp>
        <p:nvSpPr>
          <p:cNvPr id="7" name="QM_5_AN.79_1#fead22a50.blank?vop=1&amp;pid=513185633&amp;color=0,0,0&amp;mp=1&amp;vpa=42&amp;vtp=1&amp;bbb=1"/>
          <p:cNvSpPr/>
          <p:nvPr/>
        </p:nvSpPr>
        <p:spPr>
          <a:xfrm>
            <a:off x="10047699" y="2724912"/>
            <a:ext cx="6365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titled</a:t>
            </a:r>
            <a:endParaRPr lang="en-US" altLang="zh-CN" dirty="0"/>
          </a:p>
        </p:txBody>
      </p:sp>
      <p:sp>
        <p:nvSpPr>
          <p:cNvPr id="8" name="QM_5_AN.80_1#fead22a50.blank?vop=1&amp;pid=513185633&amp;color=0,0,0&amp;mp=1&amp;vpa=43&amp;vtp=1&amp;bbb=1"/>
          <p:cNvSpPr/>
          <p:nvPr/>
        </p:nvSpPr>
        <p:spPr>
          <a:xfrm>
            <a:off x="10115328" y="3969512"/>
            <a:ext cx="7889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widely</a:t>
            </a:r>
            <a:endParaRPr lang="en-US" altLang="zh-CN" dirty="0"/>
          </a:p>
        </p:txBody>
      </p:sp>
      <p:sp>
        <p:nvSpPr>
          <p:cNvPr id="9" name="QM_5_EX.81_1#fead22a50?vop=1&amp;pid=513185633&amp;color=0,0,0&amp;vtp=1&amp;bbb=1&amp;hb=1"/>
          <p:cNvSpPr/>
          <p:nvPr/>
        </p:nvSpPr>
        <p:spPr>
          <a:xfrm>
            <a:off x="832104" y="4788535"/>
            <a:ext cx="10533888" cy="770255"/>
          </a:xfrm>
          <a:prstGeom prst="rect">
            <a:avLst/>
          </a:prstGeom>
          <a:noFill/>
        </p:spPr>
        <p:txBody>
          <a:bodyPr wrap="none" lIns="0" tIns="0" rIns="0" bIns="0" rtlCol="0" anchor="t"/>
          <a:lstStyle/>
          <a:p>
            <a:pPr algn="l">
              <a:lnSpc>
                <a:spcPts val="33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本文是一篇记叙文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文章主要讲述了非洲农民雅各巴用传统</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“Zai”</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种植法对抗荒漠化</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用二十年</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时间将约</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公顷的沙漠变成绿洲</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其事迹通过纪录片引发国际关注</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5">
                                            <p:bg/>
                                          </p:spTgt>
                                        </p:tgtEl>
                                        <p:attrNameLst>
                                          <p:attrName>style.visibility</p:attrName>
                                        </p:attrNameLst>
                                      </p:cBhvr>
                                      <p:to>
                                        <p:strVal val="visible"/>
                                      </p:to>
                                    </p:set>
                                    <p:anim calcmode="lin" valueType="num">
                                      <p:cBhvr additive="base">
                                        <p:cTn id="2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5">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
                                            <p:txEl>
                                              <p:pRg st="0" end="0"/>
                                            </p:txEl>
                                          </p:spTgt>
                                        </p:tgtEl>
                                        <p:attrNameLst>
                                          <p:attrName>style.visibility</p:attrName>
                                        </p:attrNameLst>
                                      </p:cBhvr>
                                      <p:to>
                                        <p:strVal val="visible"/>
                                      </p:to>
                                    </p:set>
                                    <p:anim calcmode="lin" valueType="num">
                                      <p:cBhvr additive="base">
                                        <p:cTn id="3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bg/>
                                          </p:spTgt>
                                        </p:tgtEl>
                                        <p:attrNameLst>
                                          <p:attrName>style.visibility</p:attrName>
                                        </p:attrNameLst>
                                      </p:cBhvr>
                                      <p:to>
                                        <p:strVal val="visible"/>
                                      </p:to>
                                    </p:set>
                                    <p:anim calcmode="lin" valueType="num">
                                      <p:cBhvr additive="base">
                                        <p:cTn id="3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6">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6">
                                            <p:txEl>
                                              <p:pRg st="0" end="0"/>
                                            </p:txEl>
                                          </p:spTgt>
                                        </p:tgtEl>
                                        <p:attrNameLst>
                                          <p:attrName>style.visibility</p:attrName>
                                        </p:attrNameLst>
                                      </p:cBhvr>
                                      <p:to>
                                        <p:strVal val="visible"/>
                                      </p:to>
                                    </p:set>
                                    <p:anim calcmode="lin" valueType="num">
                                      <p:cBhvr additive="base">
                                        <p:cTn id="4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7">
                                            <p:bg/>
                                          </p:spTgt>
                                        </p:tgtEl>
                                        <p:attrNameLst>
                                          <p:attrName>style.visibility</p:attrName>
                                        </p:attrNameLst>
                                      </p:cBhvr>
                                      <p:to>
                                        <p:strVal val="visible"/>
                                      </p:to>
                                    </p:set>
                                    <p:anim calcmode="lin" valueType="num">
                                      <p:cBhvr additive="base">
                                        <p:cTn id="47"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8" dur="500" fill="hold"/>
                                        <p:tgtEl>
                                          <p:spTgt spid="7">
                                            <p:bg/>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7">
                                            <p:txEl>
                                              <p:pRg st="0" end="0"/>
                                            </p:txEl>
                                          </p:spTgt>
                                        </p:tgtEl>
                                        <p:attrNameLst>
                                          <p:attrName>style.visibility</p:attrName>
                                        </p:attrNameLst>
                                      </p:cBhvr>
                                      <p:to>
                                        <p:strVal val="visible"/>
                                      </p:to>
                                    </p:set>
                                    <p:anim calcmode="lin" valueType="num">
                                      <p:cBhvr additive="base">
                                        <p:cTn id="5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grpId="0" nodeType="clickEffect">
                                  <p:stCondLst>
                                    <p:cond delay="0"/>
                                  </p:stCondLst>
                                  <p:childTnLst>
                                    <p:set>
                                      <p:cBhvr>
                                        <p:cTn id="56" dur="1" fill="hold">
                                          <p:stCondLst>
                                            <p:cond delay="0"/>
                                          </p:stCondLst>
                                        </p:cTn>
                                        <p:tgtEl>
                                          <p:spTgt spid="8">
                                            <p:bg/>
                                          </p:spTgt>
                                        </p:tgtEl>
                                        <p:attrNameLst>
                                          <p:attrName>style.visibility</p:attrName>
                                        </p:attrNameLst>
                                      </p:cBhvr>
                                      <p:to>
                                        <p:strVal val="visible"/>
                                      </p:to>
                                    </p:set>
                                    <p:anim calcmode="lin" valueType="num">
                                      <p:cBhvr additive="base">
                                        <p:cTn id="57" dur="500" fill="hold"/>
                                        <p:tgtEl>
                                          <p:spTgt spid="8">
                                            <p:bg/>
                                          </p:spTgt>
                                        </p:tgtEl>
                                        <p:attrNameLst>
                                          <p:attrName>ppt_x</p:attrName>
                                        </p:attrNameLst>
                                      </p:cBhvr>
                                      <p:tavLst>
                                        <p:tav tm="0">
                                          <p:val>
                                            <p:strVal val="#ppt_x"/>
                                          </p:val>
                                        </p:tav>
                                        <p:tav tm="100000">
                                          <p:val>
                                            <p:strVal val="#ppt_x"/>
                                          </p:val>
                                        </p:tav>
                                      </p:tavLst>
                                    </p:anim>
                                    <p:anim calcmode="lin" valueType="num">
                                      <p:cBhvr additive="base">
                                        <p:cTn id="58" dur="500" fill="hold"/>
                                        <p:tgtEl>
                                          <p:spTgt spid="8">
                                            <p:bg/>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8">
                                            <p:txEl>
                                              <p:pRg st="0" end="0"/>
                                            </p:txEl>
                                          </p:spTgt>
                                        </p:tgtEl>
                                        <p:attrNameLst>
                                          <p:attrName>style.visibility</p:attrName>
                                        </p:attrNameLst>
                                      </p:cBhvr>
                                      <p:to>
                                        <p:strVal val="visible"/>
                                      </p:to>
                                    </p:set>
                                    <p:anim calcmode="lin" valueType="num">
                                      <p:cBhvr additive="base">
                                        <p:cTn id="61"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9">
                                            <p:bg/>
                                          </p:spTgt>
                                        </p:tgtEl>
                                        <p:attrNameLst>
                                          <p:attrName>style.visibility</p:attrName>
                                        </p:attrNameLst>
                                      </p:cBhvr>
                                      <p:to>
                                        <p:strVal val="visible"/>
                                      </p:to>
                                    </p:set>
                                    <p:anim calcmode="lin" valueType="num">
                                      <p:cBhvr additive="base">
                                        <p:cTn id="67" dur="500" fill="hold"/>
                                        <p:tgtEl>
                                          <p:spTgt spid="9">
                                            <p:bg/>
                                          </p:spTgt>
                                        </p:tgtEl>
                                        <p:attrNameLst>
                                          <p:attrName>ppt_x</p:attrName>
                                        </p:attrNameLst>
                                      </p:cBhvr>
                                      <p:tavLst>
                                        <p:tav tm="0">
                                          <p:val>
                                            <p:strVal val="#ppt_x"/>
                                          </p:val>
                                        </p:tav>
                                        <p:tav tm="100000">
                                          <p:val>
                                            <p:strVal val="#ppt_x"/>
                                          </p:val>
                                        </p:tav>
                                      </p:tavLst>
                                    </p:anim>
                                    <p:anim calcmode="lin" valueType="num">
                                      <p:cBhvr additive="base">
                                        <p:cTn id="68" dur="500" fill="hold"/>
                                        <p:tgtEl>
                                          <p:spTgt spid="9">
                                            <p:bg/>
                                          </p:spTgt>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9">
                                            <p:txEl>
                                              <p:pRg st="0" end="0"/>
                                            </p:txEl>
                                          </p:spTgt>
                                        </p:tgtEl>
                                        <p:attrNameLst>
                                          <p:attrName>style.visibility</p:attrName>
                                        </p:attrNameLst>
                                      </p:cBhvr>
                                      <p:to>
                                        <p:strVal val="visible"/>
                                      </p:to>
                                    </p:set>
                                    <p:anim calcmode="lin" valueType="num">
                                      <p:cBhvr additive="base">
                                        <p:cTn id="71"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72" dur="500" fill="hold"/>
                                        <p:tgtEl>
                                          <p:spTgt spid="9">
                                            <p:txEl>
                                              <p:pRg st="0" end="0"/>
                                            </p:txEl>
                                          </p:spTgt>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0"/>
                                  </p:stCondLst>
                                  <p:childTnLst>
                                    <p:set>
                                      <p:cBhvr>
                                        <p:cTn id="74" dur="1" fill="hold">
                                          <p:stCondLst>
                                            <p:cond delay="0"/>
                                          </p:stCondLst>
                                        </p:cTn>
                                        <p:tgtEl>
                                          <p:spTgt spid="9">
                                            <p:txEl>
                                              <p:pRg st="1" end="1"/>
                                            </p:txEl>
                                          </p:spTgt>
                                        </p:tgtEl>
                                        <p:attrNameLst>
                                          <p:attrName>style.visibility</p:attrName>
                                        </p:attrNameLst>
                                      </p:cBhvr>
                                      <p:to>
                                        <p:strVal val="visible"/>
                                      </p:to>
                                    </p:set>
                                    <p:anim calcmode="lin" valueType="num">
                                      <p:cBhvr additive="base">
                                        <p:cTn id="75"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additive="base">
                                        <p:cTn id="76" dur="500" fill="hold"/>
                                        <p:tgtEl>
                                          <p:spTgt spid="9">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P spid="9"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82_1#2dd8db8d7?vop=1&amp;pid=fead22a50&amp;color=0,0,0&amp;vtp=1&amp;bt=1&amp;bbb=1"/>
          <p:cNvSpPr/>
          <p:nvPr/>
        </p:nvSpPr>
        <p:spPr>
          <a:xfrm>
            <a:off x="832104" y="1078992"/>
            <a:ext cx="10533888" cy="341630"/>
          </a:xfrm>
          <a:prstGeom prst="rect">
            <a:avLst/>
          </a:prstGeom>
          <a:noFill/>
        </p:spPr>
        <p:txBody>
          <a:bodyPr wrap="none" lIns="0" tIns="0" rIns="0" bIns="0" rtlCol="0" anchor="t"/>
          <a:lstStyle/>
          <a:p>
            <a:pPr algn="l">
              <a:lnSpc>
                <a:spcPts val="30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1800" dirty="0"/>
          </a:p>
        </p:txBody>
      </p:sp>
      <p:sp>
        <p:nvSpPr>
          <p:cNvPr id="3" name="QB_6_AN.83_1#2dd8db8d7.blank?vop=1&amp;pid=fead22a50&amp;color=0,0,0&amp;vpa=44&amp;vtp=1&amp;bbb=1"/>
          <p:cNvSpPr/>
          <p:nvPr/>
        </p:nvSpPr>
        <p:spPr>
          <a:xfrm>
            <a:off x="1053560" y="1023810"/>
            <a:ext cx="890588" cy="341630"/>
          </a:xfrm>
          <a:prstGeom prst="rect">
            <a:avLst/>
          </a:prstGeom>
          <a:noFill/>
        </p:spPr>
        <p:txBody>
          <a:bodyPr wrap="none" lIns="0" tIns="0" rIns="0" bIns="0" rtlCol="0" anchor="t"/>
          <a:lstStyle/>
          <a:p>
            <a:pPr algn="ctr">
              <a:lnSpc>
                <a:spcPts val="30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fight</a:t>
            </a:r>
            <a:endParaRPr lang="en-US" altLang="zh-CN" dirty="0"/>
          </a:p>
        </p:txBody>
      </p:sp>
      <p:sp>
        <p:nvSpPr>
          <p:cNvPr id="4" name="QB_6_AS.84_1#2dd8db8d7?vop=1&amp;pid=fead22a50&amp;color=0,0,0&amp;vtp=1&amp;bbb=1&amp;hb=1"/>
          <p:cNvSpPr/>
          <p:nvPr/>
        </p:nvSpPr>
        <p:spPr>
          <a:xfrm>
            <a:off x="832104" y="1471485"/>
            <a:ext cx="10533888" cy="112268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句意为：非洲农民雅各巴过去30年穿越沙漠，运用古老的农耕技术来对抗具有威胁性的荒漠</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。句子已有谓</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，设空处与谓语之间无连词连接，应用非谓语形式，结合句意可知，此处表示“为了</a:t>
            </a:r>
            <a:r>
              <a:rPr lang="en-US" altLang="zh-CN" sz="1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”，应用不定式</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形式作目的状语</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5" name="QB_6_BD.85_1#2180eb798?vop=1&amp;pid=fead22a50&amp;color=0,0,0&amp;vtp=1&amp;bbb=1"/>
          <p:cNvSpPr/>
          <p:nvPr/>
        </p:nvSpPr>
        <p:spPr>
          <a:xfrm>
            <a:off x="832104" y="2641027"/>
            <a:ext cx="10533888" cy="341630"/>
          </a:xfrm>
          <a:prstGeom prst="rect">
            <a:avLst/>
          </a:prstGeom>
          <a:noFill/>
        </p:spPr>
        <p:txBody>
          <a:bodyPr wrap="none" lIns="0" tIns="0" rIns="0" bIns="0" rtlCol="0" anchor="t"/>
          <a:lstStyle/>
          <a:p>
            <a:pPr algn="l">
              <a:lnSpc>
                <a:spcPts val="30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1800" dirty="0"/>
          </a:p>
        </p:txBody>
      </p:sp>
      <p:sp>
        <p:nvSpPr>
          <p:cNvPr id="6" name="QB_6_AN.86_1#2180eb798.blank?vop=1&amp;pid=fead22a50&amp;color=0,0,0&amp;vpa=45&amp;vtp=1&amp;bbb=1"/>
          <p:cNvSpPr/>
          <p:nvPr/>
        </p:nvSpPr>
        <p:spPr>
          <a:xfrm>
            <a:off x="1066260" y="2598545"/>
            <a:ext cx="636588" cy="344615"/>
          </a:xfrm>
          <a:prstGeom prst="rect">
            <a:avLst/>
          </a:prstGeom>
          <a:noFill/>
        </p:spPr>
        <p:txBody>
          <a:bodyPr wrap="none" lIns="0" tIns="0" rIns="0" bIns="0" rtlCol="0" anchor="t"/>
          <a:lstStyle/>
          <a:p>
            <a:pPr algn="ctr">
              <a:lnSpc>
                <a:spcPts val="30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dates</a:t>
            </a:r>
            <a:endParaRPr lang="en-US" altLang="zh-CN" dirty="0"/>
          </a:p>
        </p:txBody>
      </p:sp>
      <p:sp>
        <p:nvSpPr>
          <p:cNvPr id="7" name="QB_6_AS.87_1#2180eb798?vop=1&amp;pid=fead22a50&amp;color=0,0,0&amp;vtp=1&amp;bbb=1&amp;hb=1"/>
          <p:cNvSpPr/>
          <p:nvPr/>
        </p:nvSpPr>
        <p:spPr>
          <a:xfrm>
            <a:off x="832104" y="3029139"/>
            <a:ext cx="10533888" cy="191643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句意为：他的故事可追溯至20世纪80年代，当时非洲遭遇了历史上最严重的干旱之一</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。设空处作句子的谓</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，此处在描述一般性的事实，时态应用一般现在时，主语His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story是单数概念，</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date应用第三人称单数</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形式</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nSpc>
                <a:spcPts val="3100"/>
              </a:lnSpc>
            </a:pPr>
            <a:r>
              <a:rPr lang="en-US" altLang="zh-CN"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易</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错警示</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意为</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追溯到</a:t>
            </a:r>
            <a:r>
              <a:rPr lang="en-US" altLang="zh-CN" sz="1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其含义决定了当此短语在句中充当谓语动词时</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不能用进</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0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行时</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在句中充当状语时</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没有被动语态</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形式应为</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dating</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dirty="0"/>
          </a:p>
        </p:txBody>
      </p:sp>
      <p:sp>
        <p:nvSpPr>
          <p:cNvPr id="8" name="QB_6_BD.88_1#1b02f7e38?vop=1&amp;pid=fead22a50&amp;color=0,0,0&amp;vtp=1&amp;bbb=1"/>
          <p:cNvSpPr/>
          <p:nvPr/>
        </p:nvSpPr>
        <p:spPr>
          <a:xfrm>
            <a:off x="832104" y="4973445"/>
            <a:ext cx="10533888" cy="341630"/>
          </a:xfrm>
          <a:prstGeom prst="rect">
            <a:avLst/>
          </a:prstGeom>
          <a:noFill/>
        </p:spPr>
        <p:txBody>
          <a:bodyPr wrap="none" lIns="0" tIns="0" rIns="0" bIns="0" rtlCol="0" anchor="t"/>
          <a:lstStyle/>
          <a:p>
            <a:pPr algn="l">
              <a:lnSpc>
                <a:spcPts val="30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1800" dirty="0"/>
          </a:p>
        </p:txBody>
      </p:sp>
      <p:sp>
        <p:nvSpPr>
          <p:cNvPr id="9" name="QB_6_AN.89_1#1b02f7e38.blank?vop=1&amp;pid=fead22a50&amp;color=0,0,0&amp;vpa=46&amp;vtp=1&amp;bbb=1"/>
          <p:cNvSpPr/>
          <p:nvPr/>
        </p:nvSpPr>
        <p:spPr>
          <a:xfrm>
            <a:off x="1053560" y="4930963"/>
            <a:ext cx="763588" cy="344615"/>
          </a:xfrm>
          <a:prstGeom prst="rect">
            <a:avLst/>
          </a:prstGeom>
          <a:noFill/>
        </p:spPr>
        <p:txBody>
          <a:bodyPr wrap="none" lIns="0" tIns="0" rIns="0" bIns="0" rtlCol="0" anchor="t"/>
          <a:lstStyle/>
          <a:p>
            <a:pPr algn="ctr">
              <a:lnSpc>
                <a:spcPts val="30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killing</a:t>
            </a:r>
            <a:endParaRPr lang="en-US" altLang="zh-CN" dirty="0"/>
          </a:p>
        </p:txBody>
      </p:sp>
      <p:sp>
        <p:nvSpPr>
          <p:cNvPr id="10" name="QB_6_AS.90_1#1b02f7e38?vop=1&amp;pid=fead22a50&amp;color=0,0,0&amp;vtp=1&amp;bbb=1&amp;hb=1"/>
          <p:cNvSpPr/>
          <p:nvPr/>
        </p:nvSpPr>
        <p:spPr>
          <a:xfrm>
            <a:off x="832104" y="5361557"/>
            <a:ext cx="10533888" cy="72898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句意为：在那段时期，降雨量减少约80%，导致植物几乎全部死亡。句子主干成分完整</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，此处表示自然而</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然的结果</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，应用现在分词形式作结果状语。</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6">
                                            <p:bg/>
                                          </p:spTgt>
                                        </p:tgtEl>
                                        <p:attrNameLst>
                                          <p:attrName>style.visibility</p:attrName>
                                        </p:attrNameLst>
                                      </p:cBhvr>
                                      <p:to>
                                        <p:strVal val="visible"/>
                                      </p:to>
                                    </p:set>
                                    <p:anim calcmode="lin" valueType="num">
                                      <p:cBhvr additive="base">
                                        <p:cTn id="35"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6" dur="500" fill="hold"/>
                                        <p:tgtEl>
                                          <p:spTgt spid="6">
                                            <p:bg/>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6">
                                            <p:txEl>
                                              <p:pRg st="0" end="0"/>
                                            </p:txEl>
                                          </p:spTgt>
                                        </p:tgtEl>
                                        <p:attrNameLst>
                                          <p:attrName>style.visibility</p:attrName>
                                        </p:attrNameLst>
                                      </p:cBhvr>
                                      <p:to>
                                        <p:strVal val="visible"/>
                                      </p:to>
                                    </p:set>
                                    <p:anim calcmode="lin" valueType="num">
                                      <p:cBhvr additive="base">
                                        <p:cTn id="3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7">
                                            <p:bg/>
                                          </p:spTgt>
                                        </p:tgtEl>
                                        <p:attrNameLst>
                                          <p:attrName>style.visibility</p:attrName>
                                        </p:attrNameLst>
                                      </p:cBhvr>
                                      <p:to>
                                        <p:strVal val="visible"/>
                                      </p:to>
                                    </p:set>
                                    <p:anim calcmode="lin" valueType="num">
                                      <p:cBhvr additive="base">
                                        <p:cTn id="45"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6" dur="500" fill="hold"/>
                                        <p:tgtEl>
                                          <p:spTgt spid="7">
                                            <p:bg/>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7">
                                            <p:txEl>
                                              <p:pRg st="0" end="0"/>
                                            </p:txEl>
                                          </p:spTgt>
                                        </p:tgtEl>
                                        <p:attrNameLst>
                                          <p:attrName>style.visibility</p:attrName>
                                        </p:attrNameLst>
                                      </p:cBhvr>
                                      <p:to>
                                        <p:strVal val="visible"/>
                                      </p:to>
                                    </p:set>
                                    <p:anim calcmode="lin" valueType="num">
                                      <p:cBhvr additive="base">
                                        <p:cTn id="4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
                                            <p:txEl>
                                              <p:pRg st="0" end="0"/>
                                            </p:txEl>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7">
                                            <p:txEl>
                                              <p:pRg st="1" end="1"/>
                                            </p:txEl>
                                          </p:spTgt>
                                        </p:tgtEl>
                                        <p:attrNameLst>
                                          <p:attrName>style.visibility</p:attrName>
                                        </p:attrNameLst>
                                      </p:cBhvr>
                                      <p:to>
                                        <p:strVal val="visible"/>
                                      </p:to>
                                    </p:set>
                                    <p:anim calcmode="lin" valueType="num">
                                      <p:cBhvr additive="base">
                                        <p:cTn id="5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7">
                                            <p:txEl>
                                              <p:pRg st="1" end="1"/>
                                            </p:tx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7">
                                            <p:txEl>
                                              <p:pRg st="2" end="2"/>
                                            </p:txEl>
                                          </p:spTgt>
                                        </p:tgtEl>
                                        <p:attrNameLst>
                                          <p:attrName>style.visibility</p:attrName>
                                        </p:attrNameLst>
                                      </p:cBhvr>
                                      <p:to>
                                        <p:strVal val="visible"/>
                                      </p:to>
                                    </p:set>
                                    <p:anim calcmode="lin" valueType="num">
                                      <p:cBhvr additive="base">
                                        <p:cTn id="57"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7">
                                            <p:txEl>
                                              <p:pRg st="2" end="2"/>
                                            </p:txEl>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7">
                                            <p:txEl>
                                              <p:pRg st="3" end="3"/>
                                            </p:txEl>
                                          </p:spTgt>
                                        </p:tgtEl>
                                        <p:attrNameLst>
                                          <p:attrName>style.visibility</p:attrName>
                                        </p:attrNameLst>
                                      </p:cBhvr>
                                      <p:to>
                                        <p:strVal val="visible"/>
                                      </p:to>
                                    </p:set>
                                    <p:anim calcmode="lin" valueType="num">
                                      <p:cBhvr additive="base">
                                        <p:cTn id="61"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7">
                                            <p:txEl>
                                              <p:pRg st="3" end="3"/>
                                            </p:txEl>
                                          </p:spTgt>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7">
                                            <p:txEl>
                                              <p:pRg st="4" end="4"/>
                                            </p:txEl>
                                          </p:spTgt>
                                        </p:tgtEl>
                                        <p:attrNameLst>
                                          <p:attrName>style.visibility</p:attrName>
                                        </p:attrNameLst>
                                      </p:cBhvr>
                                      <p:to>
                                        <p:strVal val="visible"/>
                                      </p:to>
                                    </p:set>
                                    <p:anim calcmode="lin" valueType="num">
                                      <p:cBhvr additive="base">
                                        <p:cTn id="6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2" presetClass="entr" presetSubtype="4" fill="hold" grpId="0" nodeType="clickEffect">
                                  <p:stCondLst>
                                    <p:cond delay="0"/>
                                  </p:stCondLst>
                                  <p:childTnLst>
                                    <p:set>
                                      <p:cBhvr>
                                        <p:cTn id="70" dur="1" fill="hold">
                                          <p:stCondLst>
                                            <p:cond delay="0"/>
                                          </p:stCondLst>
                                        </p:cTn>
                                        <p:tgtEl>
                                          <p:spTgt spid="9">
                                            <p:bg/>
                                          </p:spTgt>
                                        </p:tgtEl>
                                        <p:attrNameLst>
                                          <p:attrName>style.visibility</p:attrName>
                                        </p:attrNameLst>
                                      </p:cBhvr>
                                      <p:to>
                                        <p:strVal val="visible"/>
                                      </p:to>
                                    </p:set>
                                    <p:anim calcmode="lin" valueType="num">
                                      <p:cBhvr additive="base">
                                        <p:cTn id="71" dur="500" fill="hold"/>
                                        <p:tgtEl>
                                          <p:spTgt spid="9">
                                            <p:bg/>
                                          </p:spTgt>
                                        </p:tgtEl>
                                        <p:attrNameLst>
                                          <p:attrName>ppt_x</p:attrName>
                                        </p:attrNameLst>
                                      </p:cBhvr>
                                      <p:tavLst>
                                        <p:tav tm="0">
                                          <p:val>
                                            <p:strVal val="#ppt_x"/>
                                          </p:val>
                                        </p:tav>
                                        <p:tav tm="100000">
                                          <p:val>
                                            <p:strVal val="#ppt_x"/>
                                          </p:val>
                                        </p:tav>
                                      </p:tavLst>
                                    </p:anim>
                                    <p:anim calcmode="lin" valueType="num">
                                      <p:cBhvr additive="base">
                                        <p:cTn id="72" dur="500" fill="hold"/>
                                        <p:tgtEl>
                                          <p:spTgt spid="9">
                                            <p:bg/>
                                          </p:spTgt>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0"/>
                                  </p:stCondLst>
                                  <p:childTnLst>
                                    <p:set>
                                      <p:cBhvr>
                                        <p:cTn id="74" dur="1" fill="hold">
                                          <p:stCondLst>
                                            <p:cond delay="0"/>
                                          </p:stCondLst>
                                        </p:cTn>
                                        <p:tgtEl>
                                          <p:spTgt spid="9">
                                            <p:txEl>
                                              <p:pRg st="0" end="0"/>
                                            </p:txEl>
                                          </p:spTgt>
                                        </p:tgtEl>
                                        <p:attrNameLst>
                                          <p:attrName>style.visibility</p:attrName>
                                        </p:attrNameLst>
                                      </p:cBhvr>
                                      <p:to>
                                        <p:strVal val="visible"/>
                                      </p:to>
                                    </p:set>
                                    <p:anim calcmode="lin" valueType="num">
                                      <p:cBhvr additive="base">
                                        <p:cTn id="75"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76"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77" fill="hold">
                      <p:stCondLst>
                        <p:cond delay="indefinite"/>
                      </p:stCondLst>
                      <p:childTnLst>
                        <p:par>
                          <p:cTn id="78" fill="hold">
                            <p:stCondLst>
                              <p:cond delay="0"/>
                            </p:stCondLst>
                            <p:childTnLst>
                              <p:par>
                                <p:cTn id="79" presetID="2" presetClass="entr" presetSubtype="4" fill="hold" grpId="0" nodeType="clickEffect">
                                  <p:stCondLst>
                                    <p:cond delay="0"/>
                                  </p:stCondLst>
                                  <p:childTnLst>
                                    <p:set>
                                      <p:cBhvr>
                                        <p:cTn id="80" dur="1" fill="hold">
                                          <p:stCondLst>
                                            <p:cond delay="0"/>
                                          </p:stCondLst>
                                        </p:cTn>
                                        <p:tgtEl>
                                          <p:spTgt spid="10">
                                            <p:bg/>
                                          </p:spTgt>
                                        </p:tgtEl>
                                        <p:attrNameLst>
                                          <p:attrName>style.visibility</p:attrName>
                                        </p:attrNameLst>
                                      </p:cBhvr>
                                      <p:to>
                                        <p:strVal val="visible"/>
                                      </p:to>
                                    </p:set>
                                    <p:anim calcmode="lin" valueType="num">
                                      <p:cBhvr additive="base">
                                        <p:cTn id="81"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82" dur="500" fill="hold"/>
                                        <p:tgtEl>
                                          <p:spTgt spid="10">
                                            <p:bg/>
                                          </p:spTgt>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10">
                                            <p:txEl>
                                              <p:pRg st="0" end="0"/>
                                            </p:txEl>
                                          </p:spTgt>
                                        </p:tgtEl>
                                        <p:attrNameLst>
                                          <p:attrName>style.visibility</p:attrName>
                                        </p:attrNameLst>
                                      </p:cBhvr>
                                      <p:to>
                                        <p:strVal val="visible"/>
                                      </p:to>
                                    </p:set>
                                    <p:anim calcmode="lin" valueType="num">
                                      <p:cBhvr additive="base">
                                        <p:cTn id="85"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10">
                                            <p:txEl>
                                              <p:pRg st="0" end="0"/>
                                            </p:txEl>
                                          </p:spTgt>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stCondLst>
                                    <p:cond delay="0"/>
                                  </p:stCondLst>
                                  <p:childTnLst>
                                    <p:set>
                                      <p:cBhvr>
                                        <p:cTn id="88" dur="1" fill="hold">
                                          <p:stCondLst>
                                            <p:cond delay="0"/>
                                          </p:stCondLst>
                                        </p:cTn>
                                        <p:tgtEl>
                                          <p:spTgt spid="10">
                                            <p:txEl>
                                              <p:pRg st="1" end="1"/>
                                            </p:txEl>
                                          </p:spTgt>
                                        </p:tgtEl>
                                        <p:attrNameLst>
                                          <p:attrName>style.visibility</p:attrName>
                                        </p:attrNameLst>
                                      </p:cBhvr>
                                      <p:to>
                                        <p:strVal val="visible"/>
                                      </p:to>
                                    </p:set>
                                    <p:anim calcmode="lin" valueType="num">
                                      <p:cBhvr additive="base">
                                        <p:cTn id="89"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90" dur="500" fill="hold"/>
                                        <p:tgtEl>
                                          <p:spTgt spid="10">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91_1#3d283e15d?vop=1&amp;pid=fead22a50&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3" name="QB_6_AN.92_1#3d283e15d.blank?vop=1&amp;pid=fead22a50&amp;color=0,0,0&amp;vpa=47&amp;vtp=1&amp;bbb=1"/>
          <p:cNvSpPr/>
          <p:nvPr/>
        </p:nvSpPr>
        <p:spPr>
          <a:xfrm>
            <a:off x="1040860" y="1037082"/>
            <a:ext cx="3444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a:t>
            </a:r>
            <a:endParaRPr lang="en-US" altLang="zh-CN" dirty="0"/>
          </a:p>
        </p:txBody>
      </p:sp>
      <p:sp>
        <p:nvSpPr>
          <p:cNvPr id="4" name="QB_6_AS.93_1#3d283e15d?vop=1&amp;pid=fead22a50&amp;color=0,0,0&amp;vtp=1&amp;bbb=1&amp;hb=1"/>
          <p:cNvSpPr/>
          <p:nvPr/>
        </p:nvSpPr>
        <p:spPr>
          <a:xfrm>
            <a:off x="832104" y="149098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句意为：他没有屈服于自然的暴力，而是决定控制并彻底改变这片土地的面貌。give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是固定短语，</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“屈服于</a:t>
            </a:r>
            <a:r>
              <a:rPr lang="en-US" altLang="zh-CN"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，向</a:t>
            </a:r>
            <a:r>
              <a:rPr lang="en-US" altLang="zh-CN"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让步”。</a:t>
            </a:r>
            <a:endParaRPr lang="en-US" altLang="zh-CN" dirty="0"/>
          </a:p>
        </p:txBody>
      </p:sp>
      <p:sp>
        <p:nvSpPr>
          <p:cNvPr id="5" name="QB_6_BD.94_1#5457bb8a6?vop=1&amp;pid=fead22a50&amp;color=0,0,0&amp;vtp=1&amp;bbb=1"/>
          <p:cNvSpPr/>
          <p:nvPr/>
        </p:nvSpPr>
        <p:spPr>
          <a:xfrm>
            <a:off x="832104" y="2305748"/>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endParaRPr lang="en-US" altLang="zh-CN" sz="1800" dirty="0"/>
          </a:p>
        </p:txBody>
      </p:sp>
      <p:sp>
        <p:nvSpPr>
          <p:cNvPr id="6" name="QB_6_AN.95_1#5457bb8a6.blank?vop=1&amp;pid=fead22a50&amp;color=0,0,0&amp;vpa=48&amp;vtp=1&amp;bbb=1"/>
          <p:cNvSpPr/>
          <p:nvPr/>
        </p:nvSpPr>
        <p:spPr>
          <a:xfrm>
            <a:off x="1078960" y="2263838"/>
            <a:ext cx="4968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and</a:t>
            </a:r>
            <a:endParaRPr lang="en-US" altLang="zh-CN" dirty="0"/>
          </a:p>
        </p:txBody>
      </p:sp>
      <p:sp>
        <p:nvSpPr>
          <p:cNvPr id="7" name="QB_6_AS.96_1#5457bb8a6?vop=1&amp;pid=fead22a50&amp;color=0,0,0&amp;vtp=1&amp;bbb=1&amp;hb=1"/>
          <p:cNvSpPr/>
          <p:nvPr/>
        </p:nvSpPr>
        <p:spPr>
          <a:xfrm>
            <a:off x="832104" y="2726055"/>
            <a:ext cx="10533888" cy="11893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句意为：他不会读书写字，也没有接触过现代技术与工具，开始采用一种叫作“Zai”</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的非洲农耕古法——</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需要将种子播撒在填满环保肥料的小坑中</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。空处连接前后的Unable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write和with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modern</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techniques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tools，两者并列作状语，应用并列连词and。</a:t>
            </a:r>
            <a:endParaRPr lang="en-US" altLang="zh-CN" dirty="0"/>
          </a:p>
        </p:txBody>
      </p:sp>
      <p:sp>
        <p:nvSpPr>
          <p:cNvPr id="8" name="QB_6_BD.97_1#8aacb1f6a?vop=1&amp;pid=fead22a50&amp;color=0,0,0&amp;vtp=1&amp;bbb=1"/>
          <p:cNvSpPr/>
          <p:nvPr/>
        </p:nvSpPr>
        <p:spPr>
          <a:xfrm>
            <a:off x="832104" y="3965638"/>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endParaRPr lang="en-US" altLang="zh-CN" sz="1800" dirty="0"/>
          </a:p>
        </p:txBody>
      </p:sp>
      <p:sp>
        <p:nvSpPr>
          <p:cNvPr id="9" name="QB_6_AN.98_1#8aacb1f6a.blank?vop=1&amp;pid=fead22a50&amp;color=0,0,0&amp;vpa=49&amp;vtp=1&amp;bbb=1"/>
          <p:cNvSpPr/>
          <p:nvPr/>
        </p:nvSpPr>
        <p:spPr>
          <a:xfrm>
            <a:off x="1078960" y="3923728"/>
            <a:ext cx="3825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an</a:t>
            </a:r>
            <a:endParaRPr lang="en-US" altLang="zh-CN" dirty="0"/>
          </a:p>
        </p:txBody>
      </p:sp>
      <p:sp>
        <p:nvSpPr>
          <p:cNvPr id="10" name="QB_6_AS.99_1#8aacb1f6a?vop=1&amp;pid=fead22a50&amp;color=0,0,0&amp;vtp=1&amp;bbb=1&amp;hb=1"/>
          <p:cNvSpPr/>
          <p:nvPr/>
        </p:nvSpPr>
        <p:spPr>
          <a:xfrm>
            <a:off x="832104" y="4385945"/>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句意见上一题解析。此处为泛指，表示“一种非洲农耕古法”，设空处应用不定冠词，且</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old的发音以元音</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音素开头</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，应用an。</a:t>
            </a:r>
            <a:endParaRPr lang="en-US" altLang="zh-CN" dirty="0"/>
          </a:p>
        </p:txBody>
      </p:sp>
      <p:sp>
        <p:nvSpPr>
          <p:cNvPr id="11" name="QB_6_BD.100_1#0c58f81d1?vop=1&amp;pid=fead22a50&amp;color=0,0,0&amp;vtp=1&amp;bbb=1"/>
          <p:cNvSpPr/>
          <p:nvPr/>
        </p:nvSpPr>
        <p:spPr>
          <a:xfrm>
            <a:off x="832104" y="5213413"/>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1800" dirty="0"/>
          </a:p>
        </p:txBody>
      </p:sp>
      <p:sp>
        <p:nvSpPr>
          <p:cNvPr id="12" name="QB_6_AN.101_1#0c58f81d1.blank?vop=1&amp;pid=fead22a50&amp;color=0,0,0&amp;vpa=50&amp;vtp=1&amp;bbb=1"/>
          <p:cNvSpPr/>
          <p:nvPr/>
        </p:nvSpPr>
        <p:spPr>
          <a:xfrm>
            <a:off x="1053560" y="5171503"/>
            <a:ext cx="6492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holes</a:t>
            </a:r>
            <a:endParaRPr lang="en-US" altLang="zh-CN" dirty="0"/>
          </a:p>
        </p:txBody>
      </p:sp>
      <p:sp>
        <p:nvSpPr>
          <p:cNvPr id="13" name="QB_6_AS.102_1#0c58f81d1?vop=1&amp;pid=fead22a50&amp;color=0,0,0&amp;vtp=1&amp;bbb=1"/>
          <p:cNvSpPr/>
          <p:nvPr/>
        </p:nvSpPr>
        <p:spPr>
          <a:xfrm>
            <a:off x="832104" y="5589715"/>
            <a:ext cx="10533888" cy="363665"/>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句意见第5题解析。设空处作in的宾语，且空前无限定词修饰，hole为可数名词，设空处应用复数形式。</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 calcmode="lin" valueType="num">
                                      <p:cBhvr additive="base">
                                        <p:cTn id="31"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2" dur="500" fill="hold"/>
                                        <p:tgtEl>
                                          <p:spTgt spid="6">
                                            <p:bg/>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6">
                                            <p:txEl>
                                              <p:pRg st="0" end="0"/>
                                            </p:txEl>
                                          </p:spTgt>
                                        </p:tgtEl>
                                        <p:attrNameLst>
                                          <p:attrName>style.visibility</p:attrName>
                                        </p:attrNameLst>
                                      </p:cBhvr>
                                      <p:to>
                                        <p:strVal val="visible"/>
                                      </p:to>
                                    </p:set>
                                    <p:anim calcmode="lin" valueType="num">
                                      <p:cBhvr additive="base">
                                        <p:cTn id="3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7">
                                            <p:bg/>
                                          </p:spTgt>
                                        </p:tgtEl>
                                        <p:attrNameLst>
                                          <p:attrName>style.visibility</p:attrName>
                                        </p:attrNameLst>
                                      </p:cBhvr>
                                      <p:to>
                                        <p:strVal val="visible"/>
                                      </p:to>
                                    </p:set>
                                    <p:anim calcmode="lin" valueType="num">
                                      <p:cBhvr additive="base">
                                        <p:cTn id="41"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2" dur="500" fill="hold"/>
                                        <p:tgtEl>
                                          <p:spTgt spid="7">
                                            <p:bg/>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7">
                                            <p:txEl>
                                              <p:pRg st="0" end="0"/>
                                            </p:txEl>
                                          </p:spTgt>
                                        </p:tgtEl>
                                        <p:attrNameLst>
                                          <p:attrName>style.visibility</p:attrName>
                                        </p:attrNameLst>
                                      </p:cBhvr>
                                      <p:to>
                                        <p:strVal val="visible"/>
                                      </p:to>
                                    </p:set>
                                    <p:anim calcmode="lin" valueType="num">
                                      <p:cBhvr additive="base">
                                        <p:cTn id="4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7">
                                            <p:txEl>
                                              <p:pRg st="0" end="0"/>
                                            </p:txEl>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7">
                                            <p:txEl>
                                              <p:pRg st="1" end="1"/>
                                            </p:txEl>
                                          </p:spTgt>
                                        </p:tgtEl>
                                        <p:attrNameLst>
                                          <p:attrName>style.visibility</p:attrName>
                                        </p:attrNameLst>
                                      </p:cBhvr>
                                      <p:to>
                                        <p:strVal val="visible"/>
                                      </p:to>
                                    </p:set>
                                    <p:anim calcmode="lin" valueType="num">
                                      <p:cBhvr additive="base">
                                        <p:cTn id="49"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
                                            <p:txEl>
                                              <p:pRg st="1" end="1"/>
                                            </p:txEl>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7">
                                            <p:txEl>
                                              <p:pRg st="2" end="2"/>
                                            </p:txEl>
                                          </p:spTgt>
                                        </p:tgtEl>
                                        <p:attrNameLst>
                                          <p:attrName>style.visibility</p:attrName>
                                        </p:attrNameLst>
                                      </p:cBhvr>
                                      <p:to>
                                        <p:strVal val="visible"/>
                                      </p:to>
                                    </p:set>
                                    <p:anim calcmode="lin" valueType="num">
                                      <p:cBhvr additive="base">
                                        <p:cTn id="53"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grpId="0" nodeType="clickEffect">
                                  <p:stCondLst>
                                    <p:cond delay="0"/>
                                  </p:stCondLst>
                                  <p:childTnLst>
                                    <p:set>
                                      <p:cBhvr>
                                        <p:cTn id="58" dur="1" fill="hold">
                                          <p:stCondLst>
                                            <p:cond delay="0"/>
                                          </p:stCondLst>
                                        </p:cTn>
                                        <p:tgtEl>
                                          <p:spTgt spid="9">
                                            <p:bg/>
                                          </p:spTgt>
                                        </p:tgtEl>
                                        <p:attrNameLst>
                                          <p:attrName>style.visibility</p:attrName>
                                        </p:attrNameLst>
                                      </p:cBhvr>
                                      <p:to>
                                        <p:strVal val="visible"/>
                                      </p:to>
                                    </p:set>
                                    <p:anim calcmode="lin" valueType="num">
                                      <p:cBhvr additive="base">
                                        <p:cTn id="59" dur="500" fill="hold"/>
                                        <p:tgtEl>
                                          <p:spTgt spid="9">
                                            <p:bg/>
                                          </p:spTgt>
                                        </p:tgtEl>
                                        <p:attrNameLst>
                                          <p:attrName>ppt_x</p:attrName>
                                        </p:attrNameLst>
                                      </p:cBhvr>
                                      <p:tavLst>
                                        <p:tav tm="0">
                                          <p:val>
                                            <p:strVal val="#ppt_x"/>
                                          </p:val>
                                        </p:tav>
                                        <p:tav tm="100000">
                                          <p:val>
                                            <p:strVal val="#ppt_x"/>
                                          </p:val>
                                        </p:tav>
                                      </p:tavLst>
                                    </p:anim>
                                    <p:anim calcmode="lin" valueType="num">
                                      <p:cBhvr additive="base">
                                        <p:cTn id="60" dur="500" fill="hold"/>
                                        <p:tgtEl>
                                          <p:spTgt spid="9">
                                            <p:bg/>
                                          </p:spTgt>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9">
                                            <p:txEl>
                                              <p:pRg st="0" end="0"/>
                                            </p:txEl>
                                          </p:spTgt>
                                        </p:tgtEl>
                                        <p:attrNameLst>
                                          <p:attrName>style.visibility</p:attrName>
                                        </p:attrNameLst>
                                      </p:cBhvr>
                                      <p:to>
                                        <p:strVal val="visible"/>
                                      </p:to>
                                    </p:set>
                                    <p:anim calcmode="lin" valueType="num">
                                      <p:cBhvr additive="base">
                                        <p:cTn id="63"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64"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2" presetClass="entr" presetSubtype="4" fill="hold" grpId="0" nodeType="clickEffect">
                                  <p:stCondLst>
                                    <p:cond delay="0"/>
                                  </p:stCondLst>
                                  <p:childTnLst>
                                    <p:set>
                                      <p:cBhvr>
                                        <p:cTn id="68" dur="1" fill="hold">
                                          <p:stCondLst>
                                            <p:cond delay="0"/>
                                          </p:stCondLst>
                                        </p:cTn>
                                        <p:tgtEl>
                                          <p:spTgt spid="10">
                                            <p:bg/>
                                          </p:spTgt>
                                        </p:tgtEl>
                                        <p:attrNameLst>
                                          <p:attrName>style.visibility</p:attrName>
                                        </p:attrNameLst>
                                      </p:cBhvr>
                                      <p:to>
                                        <p:strVal val="visible"/>
                                      </p:to>
                                    </p:set>
                                    <p:anim calcmode="lin" valueType="num">
                                      <p:cBhvr additive="base">
                                        <p:cTn id="69"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70" dur="500" fill="hold"/>
                                        <p:tgtEl>
                                          <p:spTgt spid="10">
                                            <p:bg/>
                                          </p:spTgt>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10">
                                            <p:txEl>
                                              <p:pRg st="0" end="0"/>
                                            </p:txEl>
                                          </p:spTgt>
                                        </p:tgtEl>
                                        <p:attrNameLst>
                                          <p:attrName>style.visibility</p:attrName>
                                        </p:attrNameLst>
                                      </p:cBhvr>
                                      <p:to>
                                        <p:strVal val="visible"/>
                                      </p:to>
                                    </p:set>
                                    <p:anim calcmode="lin" valueType="num">
                                      <p:cBhvr additive="base">
                                        <p:cTn id="73"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10">
                                            <p:txEl>
                                              <p:pRg st="0" end="0"/>
                                            </p:txEl>
                                          </p:spTgt>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10">
                                            <p:txEl>
                                              <p:pRg st="1" end="1"/>
                                            </p:txEl>
                                          </p:spTgt>
                                        </p:tgtEl>
                                        <p:attrNameLst>
                                          <p:attrName>style.visibility</p:attrName>
                                        </p:attrNameLst>
                                      </p:cBhvr>
                                      <p:to>
                                        <p:strVal val="visible"/>
                                      </p:to>
                                    </p:set>
                                    <p:anim calcmode="lin" valueType="num">
                                      <p:cBhvr additive="base">
                                        <p:cTn id="77"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78" dur="500" fill="hold"/>
                                        <p:tgtEl>
                                          <p:spTgt spid="10">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79" fill="hold">
                      <p:stCondLst>
                        <p:cond delay="indefinite"/>
                      </p:stCondLst>
                      <p:childTnLst>
                        <p:par>
                          <p:cTn id="80" fill="hold">
                            <p:stCondLst>
                              <p:cond delay="0"/>
                            </p:stCondLst>
                            <p:childTnLst>
                              <p:par>
                                <p:cTn id="81" presetID="2" presetClass="entr" presetSubtype="4" fill="hold" grpId="0" nodeType="clickEffect">
                                  <p:stCondLst>
                                    <p:cond delay="0"/>
                                  </p:stCondLst>
                                  <p:childTnLst>
                                    <p:set>
                                      <p:cBhvr>
                                        <p:cTn id="82" dur="1" fill="hold">
                                          <p:stCondLst>
                                            <p:cond delay="0"/>
                                          </p:stCondLst>
                                        </p:cTn>
                                        <p:tgtEl>
                                          <p:spTgt spid="12">
                                            <p:bg/>
                                          </p:spTgt>
                                        </p:tgtEl>
                                        <p:attrNameLst>
                                          <p:attrName>style.visibility</p:attrName>
                                        </p:attrNameLst>
                                      </p:cBhvr>
                                      <p:to>
                                        <p:strVal val="visible"/>
                                      </p:to>
                                    </p:set>
                                    <p:anim calcmode="lin" valueType="num">
                                      <p:cBhvr additive="base">
                                        <p:cTn id="83" dur="500" fill="hold"/>
                                        <p:tgtEl>
                                          <p:spTgt spid="12">
                                            <p:bg/>
                                          </p:spTgt>
                                        </p:tgtEl>
                                        <p:attrNameLst>
                                          <p:attrName>ppt_x</p:attrName>
                                        </p:attrNameLst>
                                      </p:cBhvr>
                                      <p:tavLst>
                                        <p:tav tm="0">
                                          <p:val>
                                            <p:strVal val="#ppt_x"/>
                                          </p:val>
                                        </p:tav>
                                        <p:tav tm="100000">
                                          <p:val>
                                            <p:strVal val="#ppt_x"/>
                                          </p:val>
                                        </p:tav>
                                      </p:tavLst>
                                    </p:anim>
                                    <p:anim calcmode="lin" valueType="num">
                                      <p:cBhvr additive="base">
                                        <p:cTn id="84" dur="500" fill="hold"/>
                                        <p:tgtEl>
                                          <p:spTgt spid="12">
                                            <p:bg/>
                                          </p:spTgt>
                                        </p:tgtEl>
                                        <p:attrNameLst>
                                          <p:attrName>ppt_y</p:attrName>
                                        </p:attrNameLst>
                                      </p:cBhvr>
                                      <p:tavLst>
                                        <p:tav tm="0">
                                          <p:val>
                                            <p:strVal val="1+#ppt_h/2"/>
                                          </p:val>
                                        </p:tav>
                                        <p:tav tm="100000">
                                          <p:val>
                                            <p:strVal val="#ppt_y"/>
                                          </p:val>
                                        </p:tav>
                                      </p:tavLst>
                                    </p:anim>
                                  </p:childTnLst>
                                </p:cTn>
                              </p:par>
                              <p:par>
                                <p:cTn id="85" presetID="2" presetClass="entr" presetSubtype="4" fill="hold" grpId="0" nodeType="withEffect">
                                  <p:stCondLst>
                                    <p:cond delay="0"/>
                                  </p:stCondLst>
                                  <p:childTnLst>
                                    <p:set>
                                      <p:cBhvr>
                                        <p:cTn id="86" dur="1" fill="hold">
                                          <p:stCondLst>
                                            <p:cond delay="0"/>
                                          </p:stCondLst>
                                        </p:cTn>
                                        <p:tgtEl>
                                          <p:spTgt spid="12">
                                            <p:txEl>
                                              <p:pRg st="0" end="0"/>
                                            </p:txEl>
                                          </p:spTgt>
                                        </p:tgtEl>
                                        <p:attrNameLst>
                                          <p:attrName>style.visibility</p:attrName>
                                        </p:attrNameLst>
                                      </p:cBhvr>
                                      <p:to>
                                        <p:strVal val="visible"/>
                                      </p:to>
                                    </p:set>
                                    <p:anim calcmode="lin" valueType="num">
                                      <p:cBhvr additive="base">
                                        <p:cTn id="87"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88" dur="500" fill="hold"/>
                                        <p:tgtEl>
                                          <p:spTgt spid="1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89" fill="hold">
                      <p:stCondLst>
                        <p:cond delay="indefinite"/>
                      </p:stCondLst>
                      <p:childTnLst>
                        <p:par>
                          <p:cTn id="90" fill="hold">
                            <p:stCondLst>
                              <p:cond delay="0"/>
                            </p:stCondLst>
                            <p:childTnLst>
                              <p:par>
                                <p:cTn id="91" presetID="2" presetClass="entr" presetSubtype="4" fill="hold" grpId="0" nodeType="clickEffect">
                                  <p:stCondLst>
                                    <p:cond delay="0"/>
                                  </p:stCondLst>
                                  <p:childTnLst>
                                    <p:set>
                                      <p:cBhvr>
                                        <p:cTn id="92" dur="1" fill="hold">
                                          <p:stCondLst>
                                            <p:cond delay="0"/>
                                          </p:stCondLst>
                                        </p:cTn>
                                        <p:tgtEl>
                                          <p:spTgt spid="13">
                                            <p:bg/>
                                          </p:spTgt>
                                        </p:tgtEl>
                                        <p:attrNameLst>
                                          <p:attrName>style.visibility</p:attrName>
                                        </p:attrNameLst>
                                      </p:cBhvr>
                                      <p:to>
                                        <p:strVal val="visible"/>
                                      </p:to>
                                    </p:set>
                                    <p:anim calcmode="lin" valueType="num">
                                      <p:cBhvr additive="base">
                                        <p:cTn id="93" dur="500" fill="hold"/>
                                        <p:tgtEl>
                                          <p:spTgt spid="13">
                                            <p:bg/>
                                          </p:spTgt>
                                        </p:tgtEl>
                                        <p:attrNameLst>
                                          <p:attrName>ppt_x</p:attrName>
                                        </p:attrNameLst>
                                      </p:cBhvr>
                                      <p:tavLst>
                                        <p:tav tm="0">
                                          <p:val>
                                            <p:strVal val="#ppt_x"/>
                                          </p:val>
                                        </p:tav>
                                        <p:tav tm="100000">
                                          <p:val>
                                            <p:strVal val="#ppt_x"/>
                                          </p:val>
                                        </p:tav>
                                      </p:tavLst>
                                    </p:anim>
                                    <p:anim calcmode="lin" valueType="num">
                                      <p:cBhvr additive="base">
                                        <p:cTn id="94" dur="500" fill="hold"/>
                                        <p:tgtEl>
                                          <p:spTgt spid="13">
                                            <p:bg/>
                                          </p:spTgt>
                                        </p:tgtEl>
                                        <p:attrNameLst>
                                          <p:attrName>ppt_y</p:attrName>
                                        </p:attrNameLst>
                                      </p:cBhvr>
                                      <p:tavLst>
                                        <p:tav tm="0">
                                          <p:val>
                                            <p:strVal val="1+#ppt_h/2"/>
                                          </p:val>
                                        </p:tav>
                                        <p:tav tm="100000">
                                          <p:val>
                                            <p:strVal val="#ppt_y"/>
                                          </p:val>
                                        </p:tav>
                                      </p:tavLst>
                                    </p:anim>
                                  </p:childTnLst>
                                </p:cTn>
                              </p:par>
                              <p:par>
                                <p:cTn id="95" presetID="2" presetClass="entr" presetSubtype="4" fill="hold" grpId="0" nodeType="withEffect">
                                  <p:stCondLst>
                                    <p:cond delay="0"/>
                                  </p:stCondLst>
                                  <p:childTnLst>
                                    <p:set>
                                      <p:cBhvr>
                                        <p:cTn id="96" dur="1" fill="hold">
                                          <p:stCondLst>
                                            <p:cond delay="0"/>
                                          </p:stCondLst>
                                        </p:cTn>
                                        <p:tgtEl>
                                          <p:spTgt spid="13">
                                            <p:txEl>
                                              <p:pRg st="0" end="0"/>
                                            </p:txEl>
                                          </p:spTgt>
                                        </p:tgtEl>
                                        <p:attrNameLst>
                                          <p:attrName>style.visibility</p:attrName>
                                        </p:attrNameLst>
                                      </p:cBhvr>
                                      <p:to>
                                        <p:strVal val="visible"/>
                                      </p:to>
                                    </p:set>
                                    <p:anim calcmode="lin" valueType="num">
                                      <p:cBhvr additive="base">
                                        <p:cTn id="97"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additive="base">
                                        <p:cTn id="98" dur="500" fill="hold"/>
                                        <p:tgtEl>
                                          <p:spTgt spid="1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03_1#43538f05e?vop=1&amp;pid=fead22a50&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endParaRPr lang="en-US" altLang="zh-CN" sz="1800" dirty="0"/>
          </a:p>
        </p:txBody>
      </p:sp>
      <p:sp>
        <p:nvSpPr>
          <p:cNvPr id="3" name="QB_6_AN.104_1#43538f05e.blank?vop=1&amp;pid=fead22a50&amp;color=0,0,0&amp;vpa=51&amp;vtp=1&amp;bbb=1"/>
          <p:cNvSpPr/>
          <p:nvPr/>
        </p:nvSpPr>
        <p:spPr>
          <a:xfrm>
            <a:off x="1040860" y="1037082"/>
            <a:ext cx="1373188" cy="360680"/>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was</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forested</a:t>
            </a:r>
            <a:endParaRPr lang="en-US" altLang="zh-CN" dirty="0"/>
          </a:p>
        </p:txBody>
      </p:sp>
      <p:sp>
        <p:nvSpPr>
          <p:cNvPr id="4" name="QB_6_AS.105_1#43538f05e?vop=1&amp;pid=fead22a50&amp;color=0,0,0&amp;vtp=1&amp;bbb=1&amp;hb=1"/>
          <p:cNvSpPr/>
          <p:nvPr/>
        </p:nvSpPr>
        <p:spPr>
          <a:xfrm>
            <a:off x="832104" y="1490980"/>
            <a:ext cx="10533888" cy="16114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句意为：在他开始这项革命性工作的20年内，非洲沙漠上出现了约20公顷的森林。空处作句子的谓语</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据</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decades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revolutionary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work可知，此处在叙述过去发生的事情</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，时态应用一</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般过去时</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，forest此处意为“使成为森林，植林于”，为动词，和主语an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hectares之间是被</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动关系</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，应用被动语态，且主语为单数概念，be动词应用was。</a:t>
            </a:r>
            <a:endParaRPr lang="en-US" altLang="zh-CN" dirty="0"/>
          </a:p>
        </p:txBody>
      </p:sp>
      <p:sp>
        <p:nvSpPr>
          <p:cNvPr id="5" name="QB_6_BD.106_1#3d8926e89?vop=1&amp;pid=fead22a50&amp;color=0,0,0&amp;vtp=1&amp;bbb=1"/>
          <p:cNvSpPr/>
          <p:nvPr/>
        </p:nvSpPr>
        <p:spPr>
          <a:xfrm>
            <a:off x="832104" y="3136963"/>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1800" dirty="0"/>
          </a:p>
        </p:txBody>
      </p:sp>
      <p:sp>
        <p:nvSpPr>
          <p:cNvPr id="6" name="QB_6_AN.107_1#3d8926e89.blank?vop=1&amp;pid=fead22a50&amp;color=0,0,0&amp;vpa=52&amp;vtp=1&amp;bbb=1"/>
          <p:cNvSpPr/>
          <p:nvPr/>
        </p:nvSpPr>
        <p:spPr>
          <a:xfrm>
            <a:off x="1066260" y="3095053"/>
            <a:ext cx="6365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titled</a:t>
            </a:r>
            <a:endParaRPr lang="en-US" altLang="zh-CN" dirty="0"/>
          </a:p>
        </p:txBody>
      </p:sp>
      <p:sp>
        <p:nvSpPr>
          <p:cNvPr id="7" name="QB_6_AS.108_1#3d8926e89?vop=1&amp;pid=fead22a50&amp;color=0,0,0&amp;vtp=1&amp;bbb=1&amp;hb=1"/>
          <p:cNvSpPr/>
          <p:nvPr/>
        </p:nvSpPr>
        <p:spPr>
          <a:xfrm>
            <a:off x="832104" y="3557270"/>
            <a:ext cx="10533888" cy="24466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句意为：雅各巴在名为《阻止沙漠的人》的纪录片中亮相，由此闻名于世界的其他地区。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句子已有谓语，</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设空处与谓语之间无连词连接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，应用非谓语形式，结合句意可知，此处作documentary的后置定语，</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title和</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documentary</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之间为逻辑上的被动关系，应用过去分词形式。</a:t>
            </a:r>
            <a:endParaRPr lang="en-US" altLang="zh-CN" sz="1800" dirty="0"/>
          </a:p>
          <a:p>
            <a:pPr>
              <a:lnSpc>
                <a:spcPts val="3300"/>
              </a:lnSpc>
            </a:pPr>
            <a:r>
              <a:rPr lang="en-US" altLang="zh-CN"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知</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识拓展</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title一词多义</a:t>
            </a:r>
            <a:endParaRPr lang="en-US" altLang="zh-CN" sz="1800" dirty="0"/>
          </a:p>
          <a:p>
            <a:pPr>
              <a:lnSpc>
                <a:spcPts val="3300"/>
              </a:lnSpc>
            </a:pPr>
            <a:r>
              <a:rPr lang="en-US" altLang="zh-CN" b="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标题</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称谓</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职称</a:t>
            </a:r>
            <a:endParaRPr lang="en-US" altLang="zh-CN" sz="1800" dirty="0"/>
          </a:p>
          <a:p>
            <a:pPr>
              <a:lnSpc>
                <a:spcPts val="3100"/>
              </a:lnSpc>
            </a:pPr>
            <a:r>
              <a:rPr lang="en-US" altLang="zh-CN" b="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加标题</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定题目</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6">
                                            <p:bg/>
                                          </p:spTgt>
                                        </p:tgtEl>
                                        <p:attrNameLst>
                                          <p:attrName>style.visibility</p:attrName>
                                        </p:attrNameLst>
                                      </p:cBhvr>
                                      <p:to>
                                        <p:strVal val="visible"/>
                                      </p:to>
                                    </p:set>
                                    <p:anim calcmode="lin" valueType="num">
                                      <p:cBhvr additive="base">
                                        <p:cTn id="39" dur="500" fill="hold"/>
                                        <p:tgtEl>
                                          <p:spTgt spid="6">
                                            <p:bg/>
                                          </p:spTgt>
                                        </p:tgtEl>
                                        <p:attrNameLst>
                                          <p:attrName>ppt_x</p:attrName>
                                        </p:attrNameLst>
                                      </p:cBhvr>
                                      <p:tavLst>
                                        <p:tav tm="0">
                                          <p:val>
                                            <p:strVal val="#ppt_x"/>
                                          </p:val>
                                        </p:tav>
                                        <p:tav tm="100000">
                                          <p:val>
                                            <p:strVal val="#ppt_x"/>
                                          </p:val>
                                        </p:tav>
                                      </p:tavLst>
                                    </p:anim>
                                    <p:anim calcmode="lin" valueType="num">
                                      <p:cBhvr additive="base">
                                        <p:cTn id="40" dur="500" fill="hold"/>
                                        <p:tgtEl>
                                          <p:spTgt spid="6">
                                            <p:bg/>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6">
                                            <p:txEl>
                                              <p:pRg st="0" end="0"/>
                                            </p:txEl>
                                          </p:spTgt>
                                        </p:tgtEl>
                                        <p:attrNameLst>
                                          <p:attrName>style.visibility</p:attrName>
                                        </p:attrNameLst>
                                      </p:cBhvr>
                                      <p:to>
                                        <p:strVal val="visible"/>
                                      </p:to>
                                    </p:set>
                                    <p:anim calcmode="lin" valueType="num">
                                      <p:cBhvr additive="base">
                                        <p:cTn id="4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7">
                                            <p:bg/>
                                          </p:spTgt>
                                        </p:tgtEl>
                                        <p:attrNameLst>
                                          <p:attrName>style.visibility</p:attrName>
                                        </p:attrNameLst>
                                      </p:cBhvr>
                                      <p:to>
                                        <p:strVal val="visible"/>
                                      </p:to>
                                    </p:set>
                                    <p:anim calcmode="lin" valueType="num">
                                      <p:cBhvr additive="base">
                                        <p:cTn id="49" dur="500" fill="hold"/>
                                        <p:tgtEl>
                                          <p:spTgt spid="7">
                                            <p:bg/>
                                          </p:spTgt>
                                        </p:tgtEl>
                                        <p:attrNameLst>
                                          <p:attrName>ppt_x</p:attrName>
                                        </p:attrNameLst>
                                      </p:cBhvr>
                                      <p:tavLst>
                                        <p:tav tm="0">
                                          <p:val>
                                            <p:strVal val="#ppt_x"/>
                                          </p:val>
                                        </p:tav>
                                        <p:tav tm="100000">
                                          <p:val>
                                            <p:strVal val="#ppt_x"/>
                                          </p:val>
                                        </p:tav>
                                      </p:tavLst>
                                    </p:anim>
                                    <p:anim calcmode="lin" valueType="num">
                                      <p:cBhvr additive="base">
                                        <p:cTn id="50" dur="500" fill="hold"/>
                                        <p:tgtEl>
                                          <p:spTgt spid="7">
                                            <p:bg/>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7">
                                            <p:txEl>
                                              <p:pRg st="0" end="0"/>
                                            </p:txEl>
                                          </p:spTgt>
                                        </p:tgtEl>
                                        <p:attrNameLst>
                                          <p:attrName>style.visibility</p:attrName>
                                        </p:attrNameLst>
                                      </p:cBhvr>
                                      <p:to>
                                        <p:strVal val="visible"/>
                                      </p:to>
                                    </p:set>
                                    <p:anim calcmode="lin" valueType="num">
                                      <p:cBhvr additive="base">
                                        <p:cTn id="53"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7">
                                            <p:txEl>
                                              <p:pRg st="0" end="0"/>
                                            </p:tx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7">
                                            <p:txEl>
                                              <p:pRg st="1" end="1"/>
                                            </p:txEl>
                                          </p:spTgt>
                                        </p:tgtEl>
                                        <p:attrNameLst>
                                          <p:attrName>style.visibility</p:attrName>
                                        </p:attrNameLst>
                                      </p:cBhvr>
                                      <p:to>
                                        <p:strVal val="visible"/>
                                      </p:to>
                                    </p:set>
                                    <p:anim calcmode="lin" valueType="num">
                                      <p:cBhvr additive="base">
                                        <p:cTn id="5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7">
                                            <p:txEl>
                                              <p:pRg st="1" end="1"/>
                                            </p:txEl>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7">
                                            <p:txEl>
                                              <p:pRg st="2" end="2"/>
                                            </p:txEl>
                                          </p:spTgt>
                                        </p:tgtEl>
                                        <p:attrNameLst>
                                          <p:attrName>style.visibility</p:attrName>
                                        </p:attrNameLst>
                                      </p:cBhvr>
                                      <p:to>
                                        <p:strVal val="visible"/>
                                      </p:to>
                                    </p:set>
                                    <p:anim calcmode="lin" valueType="num">
                                      <p:cBhvr additive="base">
                                        <p:cTn id="61"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7">
                                            <p:txEl>
                                              <p:pRg st="2" end="2"/>
                                            </p:txEl>
                                          </p:spTgt>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7">
                                            <p:txEl>
                                              <p:pRg st="3" end="3"/>
                                            </p:txEl>
                                          </p:spTgt>
                                        </p:tgtEl>
                                        <p:attrNameLst>
                                          <p:attrName>style.visibility</p:attrName>
                                        </p:attrNameLst>
                                      </p:cBhvr>
                                      <p:to>
                                        <p:strVal val="visible"/>
                                      </p:to>
                                    </p:set>
                                    <p:anim calcmode="lin" valueType="num">
                                      <p:cBhvr additive="base">
                                        <p:cTn id="65"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7">
                                            <p:txEl>
                                              <p:pRg st="3" end="3"/>
                                            </p:txEl>
                                          </p:spTgt>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7">
                                            <p:txEl>
                                              <p:pRg st="4" end="4"/>
                                            </p:txEl>
                                          </p:spTgt>
                                        </p:tgtEl>
                                        <p:attrNameLst>
                                          <p:attrName>style.visibility</p:attrName>
                                        </p:attrNameLst>
                                      </p:cBhvr>
                                      <p:to>
                                        <p:strVal val="visible"/>
                                      </p:to>
                                    </p:set>
                                    <p:anim calcmode="lin" valueType="num">
                                      <p:cBhvr additive="base">
                                        <p:cTn id="69"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70" dur="500" fill="hold"/>
                                        <p:tgtEl>
                                          <p:spTgt spid="7">
                                            <p:txEl>
                                              <p:pRg st="4" end="4"/>
                                            </p:txEl>
                                          </p:spTgt>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7">
                                            <p:txEl>
                                              <p:pRg st="5" end="5"/>
                                            </p:txEl>
                                          </p:spTgt>
                                        </p:tgtEl>
                                        <p:attrNameLst>
                                          <p:attrName>style.visibility</p:attrName>
                                        </p:attrNameLst>
                                      </p:cBhvr>
                                      <p:to>
                                        <p:strVal val="visible"/>
                                      </p:to>
                                    </p:set>
                                    <p:anim calcmode="lin" valueType="num">
                                      <p:cBhvr additive="base">
                                        <p:cTn id="73"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09_1#bd1cdb7a7?vop=1&amp;pid=fead22a50&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1800" dirty="0"/>
          </a:p>
        </p:txBody>
      </p:sp>
      <p:sp>
        <p:nvSpPr>
          <p:cNvPr id="3" name="QB_6_AN.110_1#bd1cdb7a7.blank?vop=1&amp;pid=fead22a50&amp;color=0,0,0&amp;vpa=53&amp;vtp=1&amp;bbb=1"/>
          <p:cNvSpPr/>
          <p:nvPr/>
        </p:nvSpPr>
        <p:spPr>
          <a:xfrm>
            <a:off x="1155160" y="1024382"/>
            <a:ext cx="7889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widely</a:t>
            </a:r>
            <a:endParaRPr lang="en-US" altLang="zh-CN" dirty="0"/>
          </a:p>
        </p:txBody>
      </p:sp>
      <p:sp>
        <p:nvSpPr>
          <p:cNvPr id="4" name="QB_6_AS.111_1#bd1cdb7a7?vop=1&amp;pid=fead22a50&amp;color=0,0,0&amp;vtp=1&amp;bbb=1"/>
          <p:cNvSpPr/>
          <p:nvPr/>
        </p:nvSpPr>
        <p:spPr>
          <a:xfrm>
            <a:off x="832104" y="1485963"/>
            <a:ext cx="1079023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句意为：如今，“Zai”种植法正在该地区被广泛实践。设空处修饰谓语is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practised，应用副词作状语。</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6b03814d4?pid=9810ad03f&amp;color=0,160,175&amp;vtp=1&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阅读理解</a:t>
            </a:r>
            <a:endParaRPr lang="en-US" altLang="zh-CN" sz="2200" dirty="0"/>
          </a:p>
        </p:txBody>
      </p:sp>
      <p:sp>
        <p:nvSpPr>
          <p:cNvPr id="3" name="QM_5_BD.112_1#0c652070e?vop=1&amp;pid=6b03814d4&amp;color=0,0,0&amp;vtp=1&amp;bbb=1&amp;hb=1"/>
          <p:cNvSpPr/>
          <p:nvPr/>
        </p:nvSpPr>
        <p:spPr>
          <a:xfrm>
            <a:off x="832104" y="1422400"/>
            <a:ext cx="10533888" cy="41275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体裁：记叙文 | 主题：Bikeygees | 词数：约336 | 难度：适中 | 建议用时：</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7分钟</a:t>
            </a:r>
            <a:endParaRPr lang="en-US" altLang="zh-CN" sz="1800" dirty="0"/>
          </a:p>
          <a:p>
            <a:pPr>
              <a:lnSpc>
                <a:spcPts val="3300"/>
              </a:lnSpc>
            </a:pP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宋体" panose="02010600030101010101" pitchFamily="2" charset="-122"/>
                <a:cs typeface="Times New Roman" panose="02020603050405020304" pitchFamily="34" charset="0"/>
              </a:rPr>
              <a:t>[</a:t>
            </a:r>
            <a:r>
              <a:rPr lang="zh-CN" altLang="en-US" sz="1800" b="0" i="0">
                <a:solidFill>
                  <a:srgbClr val="000000"/>
                </a:solidFill>
                <a:latin typeface="Times New Roman" panose="02020603050405020304" pitchFamily="34" charset="0"/>
                <a:ea typeface="宋体" panose="02010600030101010101" pitchFamily="2" charset="-122"/>
                <a:cs typeface="Times New Roman" panose="02020603050405020304" pitchFamily="34" charset="0"/>
              </a:rPr>
              <a:t>河南省实验中学</a:t>
            </a:r>
            <a:r>
              <a:rPr lang="en-US" altLang="zh-CN" sz="1800" b="0" i="0">
                <a:solidFill>
                  <a:srgbClr val="000000"/>
                </a:solidFill>
                <a:latin typeface="Times New Roman" panose="02020603050405020304" pitchFamily="34" charset="0"/>
                <a:ea typeface="宋体" panose="02010600030101010101" pitchFamily="2" charset="-122"/>
                <a:cs typeface="Times New Roman" panose="02020603050405020304" pitchFamily="34" charset="0"/>
              </a:rPr>
              <a:t> 2025 </a:t>
            </a:r>
            <a:r>
              <a:rPr lang="zh-CN" altLang="en-US" sz="1800" b="0" i="0">
                <a:solidFill>
                  <a:srgbClr val="000000"/>
                </a:solidFill>
                <a:latin typeface="Times New Roman" panose="02020603050405020304" pitchFamily="34" charset="0"/>
                <a:ea typeface="宋体" panose="02010600030101010101" pitchFamily="2" charset="-122"/>
                <a:cs typeface="Times New Roman" panose="02020603050405020304" pitchFamily="34" charset="0"/>
              </a:rPr>
              <a:t>期中</a:t>
            </a:r>
            <a:r>
              <a:rPr lang="en-US" altLang="zh-CN" sz="1800" b="0" i="0">
                <a:solidFill>
                  <a:srgbClr val="000000"/>
                </a:solidFill>
                <a:latin typeface="Times New Roman" panose="02020603050405020304" pitchFamily="34" charset="0"/>
                <a:ea typeface="宋体" panose="02010600030101010101" pitchFamily="2" charset="-122"/>
                <a:cs typeface="Times New Roman" panose="02020603050405020304" pitchFamily="34" charset="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remind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forget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bike?</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Annette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Krüger,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avid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（热衷的）</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cyclist,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women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Berlin,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refugees,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allowed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opportunity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women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health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benefits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independence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cycling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offers.</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seven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Krüger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Bikeygees,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non-profit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organisation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focused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women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members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training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sessions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week</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Advanced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riders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borrow</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bikes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helmets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practise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#4</a:t>
            </a:r>
            <a:endParaRPr lang="en-US" altLang="zh-CN" dirty="0"/>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11ceb65ca?pid=fc9e7de95&amp;color=0,160,175&amp;vtp=1&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单句填空</a:t>
            </a:r>
            <a:endParaRPr lang="en-US" altLang="zh-CN" sz="2200" dirty="0"/>
          </a:p>
        </p:txBody>
      </p:sp>
      <p:sp>
        <p:nvSpPr>
          <p:cNvPr id="3" name="C_5_BD#231925917?pid=11ceb65ca&amp;color=0,160,175&amp;vtp=1&amp;bbb=1"/>
          <p:cNvSpPr/>
          <p:nvPr/>
        </p:nvSpPr>
        <p:spPr>
          <a:xfrm>
            <a:off x="832104" y="1464373"/>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词汇变形记</a:t>
            </a:r>
            <a:endParaRPr lang="en-US" altLang="zh-CN" sz="2200" dirty="0"/>
          </a:p>
        </p:txBody>
      </p:sp>
      <p:sp>
        <p:nvSpPr>
          <p:cNvPr id="4" name="QB_6_BD.1_1#7639d70d8?vop=1&amp;pid=231925917&amp;color=0,0,0&amp;vtp=1&amp;bbb=1"/>
          <p:cNvSpPr/>
          <p:nvPr/>
        </p:nvSpPr>
        <p:spPr>
          <a:xfrm>
            <a:off x="832104" y="1803400"/>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happiness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respect,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understanding.</a:t>
            </a:r>
            <a:endParaRPr lang="en-US" altLang="zh-CN" sz="1800" dirty="0"/>
          </a:p>
        </p:txBody>
      </p:sp>
      <p:sp>
        <p:nvSpPr>
          <p:cNvPr id="5" name="QB_6_AN.2_1#7639d70d8.blank?vop=1&amp;pid=231925917&amp;color=0,0,0&amp;vpa=1&amp;vtp=1&amp;bbb=1"/>
          <p:cNvSpPr/>
          <p:nvPr/>
        </p:nvSpPr>
        <p:spPr>
          <a:xfrm>
            <a:off x="2856960" y="1748790"/>
            <a:ext cx="9794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marriage</a:t>
            </a:r>
            <a:endParaRPr lang="en-US" altLang="zh-CN" dirty="0"/>
          </a:p>
        </p:txBody>
      </p:sp>
      <p:sp>
        <p:nvSpPr>
          <p:cNvPr id="6" name="QB_6_AS.3_1#7639d70d8?vop=1&amp;pid=231925917&amp;color=0,0,0&amp;vtp=1&amp;bbb=1&amp;hb=1"/>
          <p:cNvSpPr/>
          <p:nvPr/>
        </p:nvSpPr>
        <p:spPr>
          <a:xfrm>
            <a:off x="832104" y="221488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句意为：婚姻幸福应当建立在尊重、信任和理解的基础上。分析句子可知，设空处位于介词of之后</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，应填</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名词</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。marry的名词形式为marriage。故填marriage。</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 calcmode="lin" valueType="num">
                                      <p:cBhvr additive="base">
                                        <p:cTn id="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8" dur="500" fill="hold"/>
                                        <p:tgtEl>
                                          <p:spTgt spid="5">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 calcmode="lin" valueType="num">
                                      <p:cBhvr additive="base">
                                        <p:cTn id="1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6">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 calcmode="lin" valueType="num">
                                      <p:cBhvr additive="base">
                                        <p:cTn id="2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12_2#0c652070e?vop=1&amp;pid=6b03814d4&amp;color=0,0,0&amp;mp=1&amp;vtp=1&amp;bt=1&amp;bbb=1&amp;hb=1"/>
          <p:cNvSpPr/>
          <p:nvPr/>
        </p:nvSpPr>
        <p:spPr>
          <a:xfrm>
            <a:off x="832104" y="1078992"/>
            <a:ext cx="10533888" cy="5063744"/>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women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fix</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bikes,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instilling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（逐步培养）</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self-sufficiency</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Krüger.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repairs,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German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rules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awarded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helmet,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500</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bikes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donated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Krüger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eventually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participants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bikes</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taught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1,400</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women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locations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within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Germany</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emergency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shelters.</a:t>
            </a:r>
            <a:endParaRPr lang="en-US" altLang="zh-CN" sz="1800" dirty="0"/>
          </a:p>
          <a:p>
            <a:pPr>
              <a:lnSpc>
                <a:spcPts val="31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Participants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allows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freedom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movement—some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women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hopes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Krüger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impact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concentrating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women.“We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replace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someone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lost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measured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smiles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riders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conquer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another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recalls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60s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continued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practise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bitter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winter.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dream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waiting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0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#6</a:t>
            </a:r>
            <a:endParaRPr lang="en-US" altLang="zh-CN" dirty="0"/>
          </a:p>
        </p:txBody>
      </p:sp>
    </p:spTree>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EX.113_1#0c652070e?vop=1&amp;pid=6b03814d4&amp;color=0,0,0&amp;mp=1&amp;vtp=1&amp;bt=1&amp;bbb=1&amp;hb=1"/>
          <p:cNvSpPr/>
          <p:nvPr/>
        </p:nvSpPr>
        <p:spPr>
          <a:xfrm>
            <a:off x="832104" y="1080000"/>
            <a:ext cx="10533888" cy="770255"/>
          </a:xfrm>
          <a:prstGeom prst="rect">
            <a:avLst/>
          </a:prstGeom>
          <a:noFill/>
        </p:spPr>
        <p:txBody>
          <a:bodyPr wrap="none" lIns="0" tIns="0" rIns="0" bIns="0" rtlCol="0" anchor="t"/>
          <a:lstStyle/>
          <a:p>
            <a:pPr algn="l">
              <a:lnSpc>
                <a:spcPts val="33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这是一篇记叙文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文章主要讲述了自行车爱好者安妮特</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克鲁格成立非营利性组织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Bikeygees</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让</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柏林的女性体验骑自行车带来的健康益处和独立</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C_6_BD.114_1#f6b5caca7?vop=1&amp;pid=0c652070e&amp;color=0,0,0&amp;vtp=1&amp;bbb=1"/>
          <p:cNvSpPr/>
          <p:nvPr/>
        </p:nvSpPr>
        <p:spPr>
          <a:xfrm>
            <a:off x="832104" y="1894514"/>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women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Berlin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obtain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Bikeygees?(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4" name="QC_6_AN.115_1#f6b5caca7.bracket?vop=1&amp;pid=0c652070e&amp;color=0,0,0&amp;vpa=54&amp;vtp=1"/>
          <p:cNvSpPr/>
          <p:nvPr/>
        </p:nvSpPr>
        <p:spPr>
          <a:xfrm>
            <a:off x="6717760" y="1890704"/>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5" name="QC_6_BD.114_2#f6b5caca7.choices?vop=1&amp;pid=0c652070e&amp;color=0,0,0&amp;vtp=1&amp;bbb=1"/>
          <p:cNvSpPr/>
          <p:nvPr/>
        </p:nvSpPr>
        <p:spPr>
          <a:xfrm>
            <a:off x="832104" y="2314821"/>
            <a:ext cx="10533888" cy="770255"/>
          </a:xfrm>
          <a:prstGeom prst="rect">
            <a:avLst/>
          </a:prstGeom>
          <a:noFill/>
        </p:spPr>
        <p:txBody>
          <a:bodyPr wrap="none" lIns="0" tIns="0" rIns="0" bIns="0" rtlCol="0" anchor="t"/>
          <a:lstStyle/>
          <a:p>
            <a:pPr>
              <a:lnSpc>
                <a:spcPts val="3300"/>
              </a:lnSpc>
              <a:tabLst>
                <a:tab pos="5374640" algn="l"/>
              </a:tabLst>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Opportunities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German.</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Berlin.</a:t>
            </a:r>
            <a:endParaRPr lang="en-US" altLang="zh-CN" sz="1800" dirty="0"/>
          </a:p>
          <a:p>
            <a:pPr>
              <a:lnSpc>
                <a:spcPts val="3100"/>
              </a:lnSpc>
              <a:tabLst>
                <a:tab pos="5374640" algn="l"/>
              </a:tabLst>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Attention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conditions.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Fitness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freedom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endParaRPr lang="en-US" altLang="zh-CN" sz="1800" dirty="0"/>
          </a:p>
        </p:txBody>
      </p:sp>
      <p:sp>
        <p:nvSpPr>
          <p:cNvPr id="6" name="QC_6_AS.116_1#f6b5caca7?vop=1&amp;pid=0c652070e&amp;color=0,0,0&amp;vtp=1&amp;bbb=1&amp;hb=1"/>
          <p:cNvSpPr/>
          <p:nvPr/>
        </p:nvSpPr>
        <p:spPr>
          <a:xfrm>
            <a:off x="832104" y="3134606"/>
            <a:ext cx="10533888" cy="24496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细节理解题。根据第二段中的“Whether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allowed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opportunity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women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health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benefits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independence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cycling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offers</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.”和第三段中</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seven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Krüger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Bikeygees,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non-profit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organisation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focused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women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bike.”以及最后一段中的Participants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allows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freedom</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movement可知，这些女性都从未体验过骑自行车带来的健康益处和独立</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，因此克鲁格创办了</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Bikeygees</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以解决这个问题，由此可知，柏林的女性能从Bikeygees获得健康益处和行动自由的机会。</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bg/>
                                          </p:spTgt>
                                        </p:tgtEl>
                                        <p:attrNameLst>
                                          <p:attrName>style.visibility</p:attrName>
                                        </p:attrNameLst>
                                      </p:cBhvr>
                                      <p:to>
                                        <p:strVal val="visible"/>
                                      </p:to>
                                    </p:set>
                                    <p:anim calcmode="lin" valueType="num">
                                      <p:cBhvr additive="base">
                                        <p:cTn id="7" dur="500" fill="hold"/>
                                        <p:tgtEl>
                                          <p:spTgt spid="2">
                                            <p:bg/>
                                          </p:spTgt>
                                        </p:tgtEl>
                                        <p:attrNameLst>
                                          <p:attrName>ppt_x</p:attrName>
                                        </p:attrNameLst>
                                      </p:cBhvr>
                                      <p:tavLst>
                                        <p:tav tm="0">
                                          <p:val>
                                            <p:strVal val="#ppt_x"/>
                                          </p:val>
                                        </p:tav>
                                        <p:tav tm="100000">
                                          <p:val>
                                            <p:strVal val="#ppt_x"/>
                                          </p:val>
                                        </p:tav>
                                      </p:tavLst>
                                    </p:anim>
                                    <p:anim calcmode="lin" valueType="num">
                                      <p:cBhvr additive="base">
                                        <p:cTn id="8" dur="500" fill="hold"/>
                                        <p:tgtEl>
                                          <p:spTgt spid="2">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additive="base">
                                        <p:cTn id="11"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 calcmode="lin" valueType="num">
                                      <p:cBhvr additive="base">
                                        <p:cTn id="15"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4">
                                            <p:bg/>
                                          </p:spTgt>
                                        </p:tgtEl>
                                        <p:attrNameLst>
                                          <p:attrName>style.visibility</p:attrName>
                                        </p:attrNameLst>
                                      </p:cBhvr>
                                      <p:to>
                                        <p:strVal val="visible"/>
                                      </p:to>
                                    </p:set>
                                    <p:anim calcmode="lin" valueType="num">
                                      <p:cBhvr additive="base">
                                        <p:cTn id="21" dur="500" fill="hold"/>
                                        <p:tgtEl>
                                          <p:spTgt spid="4">
                                            <p:bg/>
                                          </p:spTgt>
                                        </p:tgtEl>
                                        <p:attrNameLst>
                                          <p:attrName>ppt_x</p:attrName>
                                        </p:attrNameLst>
                                      </p:cBhvr>
                                      <p:tavLst>
                                        <p:tav tm="0">
                                          <p:val>
                                            <p:strVal val="#ppt_x"/>
                                          </p:val>
                                        </p:tav>
                                        <p:tav tm="100000">
                                          <p:val>
                                            <p:strVal val="#ppt_x"/>
                                          </p:val>
                                        </p:tav>
                                      </p:tavLst>
                                    </p:anim>
                                    <p:anim calcmode="lin" valueType="num">
                                      <p:cBhvr additive="base">
                                        <p:cTn id="22" dur="500" fill="hold"/>
                                        <p:tgtEl>
                                          <p:spTgt spid="4">
                                            <p:bg/>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0" end="0"/>
                                            </p:txEl>
                                          </p:spTgt>
                                        </p:tgtEl>
                                        <p:attrNameLst>
                                          <p:attrName>style.visibility</p:attrName>
                                        </p:attrNameLst>
                                      </p:cBhvr>
                                      <p:to>
                                        <p:strVal val="visible"/>
                                      </p:to>
                                    </p:set>
                                    <p:anim calcmode="lin" valueType="num">
                                      <p:cBhvr additive="base">
                                        <p:cTn id="25"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 calcmode="lin" valueType="num">
                                      <p:cBhvr additive="base">
                                        <p:cTn id="31"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2" dur="500" fill="hold"/>
                                        <p:tgtEl>
                                          <p:spTgt spid="6">
                                            <p:bg/>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6">
                                            <p:txEl>
                                              <p:pRg st="0" end="0"/>
                                            </p:txEl>
                                          </p:spTgt>
                                        </p:tgtEl>
                                        <p:attrNameLst>
                                          <p:attrName>style.visibility</p:attrName>
                                        </p:attrNameLst>
                                      </p:cBhvr>
                                      <p:to>
                                        <p:strVal val="visible"/>
                                      </p:to>
                                    </p:set>
                                    <p:anim calcmode="lin" valueType="num">
                                      <p:cBhvr additive="base">
                                        <p:cTn id="3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
                                            <p:txEl>
                                              <p:pRg st="0" end="0"/>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6">
                                            <p:txEl>
                                              <p:pRg st="1" end="1"/>
                                            </p:txEl>
                                          </p:spTgt>
                                        </p:tgtEl>
                                        <p:attrNameLst>
                                          <p:attrName>style.visibility</p:attrName>
                                        </p:attrNameLst>
                                      </p:cBhvr>
                                      <p:to>
                                        <p:strVal val="visible"/>
                                      </p:to>
                                    </p:set>
                                    <p:anim calcmode="lin" valueType="num">
                                      <p:cBhvr additive="base">
                                        <p:cTn id="39"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6">
                                            <p:txEl>
                                              <p:pRg st="1" end="1"/>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6">
                                            <p:txEl>
                                              <p:pRg st="2" end="2"/>
                                            </p:txEl>
                                          </p:spTgt>
                                        </p:tgtEl>
                                        <p:attrNameLst>
                                          <p:attrName>style.visibility</p:attrName>
                                        </p:attrNameLst>
                                      </p:cBhvr>
                                      <p:to>
                                        <p:strVal val="visible"/>
                                      </p:to>
                                    </p:set>
                                    <p:anim calcmode="lin" valueType="num">
                                      <p:cBhvr additive="base">
                                        <p:cTn id="43"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2" end="2"/>
                                            </p:txEl>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6">
                                            <p:txEl>
                                              <p:pRg st="3" end="3"/>
                                            </p:txEl>
                                          </p:spTgt>
                                        </p:tgtEl>
                                        <p:attrNameLst>
                                          <p:attrName>style.visibility</p:attrName>
                                        </p:attrNameLst>
                                      </p:cBhvr>
                                      <p:to>
                                        <p:strVal val="visible"/>
                                      </p:to>
                                    </p:set>
                                    <p:anim calcmode="lin" valueType="num">
                                      <p:cBhvr additive="base">
                                        <p:cTn id="47"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6">
                                            <p:txEl>
                                              <p:pRg st="3" end="3"/>
                                            </p:txEl>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6">
                                            <p:txEl>
                                              <p:pRg st="4" end="4"/>
                                            </p:txEl>
                                          </p:spTgt>
                                        </p:tgtEl>
                                        <p:attrNameLst>
                                          <p:attrName>style.visibility</p:attrName>
                                        </p:attrNameLst>
                                      </p:cBhvr>
                                      <p:to>
                                        <p:strVal val="visible"/>
                                      </p:to>
                                    </p:set>
                                    <p:anim calcmode="lin" valueType="num">
                                      <p:cBhvr additive="base">
                                        <p:cTn id="51"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6">
                                            <p:txEl>
                                              <p:pRg st="4" end="4"/>
                                            </p:txEl>
                                          </p:spTgt>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6">
                                            <p:txEl>
                                              <p:pRg st="5" end="5"/>
                                            </p:txEl>
                                          </p:spTgt>
                                        </p:tgtEl>
                                        <p:attrNameLst>
                                          <p:attrName>style.visibility</p:attrName>
                                        </p:attrNameLst>
                                      </p:cBhvr>
                                      <p:to>
                                        <p:strVal val="visible"/>
                                      </p:to>
                                    </p:set>
                                    <p:anim calcmode="lin" valueType="num">
                                      <p:cBhvr additive="base">
                                        <p:cTn id="55"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4" grpId="0" animBg="1" build="p"/>
      <p:bldP spid="6"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17_1#7702f4329?vop=1&amp;pid=0c652070e&amp;color=0,0,0&amp;vtp=1&amp;bt=1&amp;bbb=1"/>
          <p:cNvSpPr/>
          <p:nvPr/>
        </p:nvSpPr>
        <p:spPr>
          <a:xfrm>
            <a:off x="832104" y="1078992"/>
            <a:ext cx="10533888" cy="322580"/>
          </a:xfrm>
          <a:prstGeom prst="rect">
            <a:avLst/>
          </a:prstGeom>
          <a:noFill/>
        </p:spPr>
        <p:txBody>
          <a:bodyPr wrap="none" lIns="0" tIns="0" rIns="0" bIns="0" rtlCol="0" anchor="t"/>
          <a:lstStyle/>
          <a:p>
            <a:pPr algn="l">
              <a:lnSpc>
                <a:spcPts val="28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Bikeygees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project?(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3" name="QC_6_AN.118_1#7702f4329.bracket?vop=1&amp;pid=0c652070e&amp;color=0,0,0&amp;vpa=55&amp;vtp=1"/>
          <p:cNvSpPr/>
          <p:nvPr/>
        </p:nvSpPr>
        <p:spPr>
          <a:xfrm>
            <a:off x="5968460" y="1078230"/>
            <a:ext cx="331788" cy="325565"/>
          </a:xfrm>
          <a:prstGeom prst="rect">
            <a:avLst/>
          </a:prstGeom>
          <a:noFill/>
        </p:spPr>
        <p:txBody>
          <a:bodyPr wrap="none" lIns="0" tIns="0" rIns="0" bIns="0" rtlCol="0" anchor="t"/>
          <a:lstStyle/>
          <a:p>
            <a:pPr algn="ctr">
              <a:lnSpc>
                <a:spcPts val="28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4" name="QC_6_BD.117_2#7702f4329.choices?vop=1&amp;pid=0c652070e&amp;color=0,0,0&amp;vtp=1&amp;bbb=1"/>
          <p:cNvSpPr/>
          <p:nvPr/>
        </p:nvSpPr>
        <p:spPr>
          <a:xfrm>
            <a:off x="832104" y="1442212"/>
            <a:ext cx="10533888" cy="681355"/>
          </a:xfrm>
          <a:prstGeom prst="rect">
            <a:avLst/>
          </a:prstGeom>
          <a:noFill/>
        </p:spPr>
        <p:txBody>
          <a:bodyPr wrap="none" lIns="0" tIns="0" rIns="0" bIns="0" rtlCol="0" anchor="t"/>
          <a:lstStyle/>
          <a:p>
            <a:pPr>
              <a:lnSpc>
                <a:spcPts val="2900"/>
              </a:lnSpc>
              <a:tabLst>
                <a:tab pos="5374640" algn="l"/>
              </a:tabLst>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increasingly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popular.</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large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profits.</a:t>
            </a:r>
            <a:endParaRPr lang="en-US" altLang="zh-CN" sz="1800" dirty="0"/>
          </a:p>
          <a:p>
            <a:pPr>
              <a:lnSpc>
                <a:spcPts val="2700"/>
              </a:lnSpc>
              <a:tabLst>
                <a:tab pos="5374640" algn="l"/>
              </a:tabLst>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bikes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allows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beginners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practise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individually.</a:t>
            </a:r>
            <a:endParaRPr lang="en-US" altLang="zh-CN" sz="1800" dirty="0"/>
          </a:p>
        </p:txBody>
      </p:sp>
      <p:sp>
        <p:nvSpPr>
          <p:cNvPr id="5" name="QC_6_AS.119_1#7702f4329?vop=1&amp;pid=0c652070e&amp;color=0,0,0&amp;vtp=1&amp;bbb=1&amp;hb=1"/>
          <p:cNvSpPr/>
          <p:nvPr/>
        </p:nvSpPr>
        <p:spPr>
          <a:xfrm>
            <a:off x="832104" y="2166112"/>
            <a:ext cx="10533888" cy="1789240"/>
          </a:xfrm>
          <a:prstGeom prst="rect">
            <a:avLst/>
          </a:prstGeom>
          <a:noFill/>
        </p:spPr>
        <p:txBody>
          <a:bodyPr wrap="none" lIns="0" tIns="0" rIns="0" bIns="0" rtlCol="0" anchor="t"/>
          <a:lstStyle/>
          <a:p>
            <a:pPr algn="l">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推理判断题。根据第四段中的“More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500</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bikes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donated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Krüger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goal</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eventually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participants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bikes.To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taught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1,400</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women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locations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Germany,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emergency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shelters</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，Bikeygees已经捐赠了500多辆自行车并且会继续捐赠，已经教了1,400多名女性，并在德国</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20多个地</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7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点举行了会议</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，由此可推知，Bikeygees组织变得越来越受欢迎。</a:t>
            </a:r>
            <a:endParaRPr lang="en-US" altLang="zh-CN" dirty="0"/>
          </a:p>
        </p:txBody>
      </p:sp>
      <p:sp>
        <p:nvSpPr>
          <p:cNvPr id="6" name="QC_6_BD.120_1#50c9dd79b?vop=1&amp;pid=0c652070e&amp;color=0,0,0&amp;vtp=1&amp;bbb=1"/>
          <p:cNvSpPr/>
          <p:nvPr/>
        </p:nvSpPr>
        <p:spPr>
          <a:xfrm>
            <a:off x="832104" y="3965511"/>
            <a:ext cx="10533888" cy="322580"/>
          </a:xfrm>
          <a:prstGeom prst="rect">
            <a:avLst/>
          </a:prstGeom>
          <a:noFill/>
        </p:spPr>
        <p:txBody>
          <a:bodyPr wrap="none" lIns="0" tIns="0" rIns="0" bIns="0" rtlCol="0" anchor="t"/>
          <a:lstStyle/>
          <a:p>
            <a:pPr algn="l">
              <a:lnSpc>
                <a:spcPts val="28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benefit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participants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7" name="QC_6_AN.121_1#50c9dd79b.bracket?vop=1&amp;pid=0c652070e&amp;color=0,0,0&amp;vpa=56&amp;vtp=1"/>
          <p:cNvSpPr/>
          <p:nvPr/>
        </p:nvSpPr>
        <p:spPr>
          <a:xfrm>
            <a:off x="7555960" y="3964749"/>
            <a:ext cx="331788" cy="325565"/>
          </a:xfrm>
          <a:prstGeom prst="rect">
            <a:avLst/>
          </a:prstGeom>
          <a:noFill/>
        </p:spPr>
        <p:txBody>
          <a:bodyPr wrap="none" lIns="0" tIns="0" rIns="0" bIns="0" rtlCol="0" anchor="t"/>
          <a:lstStyle/>
          <a:p>
            <a:pPr algn="ctr">
              <a:lnSpc>
                <a:spcPts val="28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8" name="QC_6_BD.120_2#50c9dd79b.choices?vop=1&amp;pid=0c652070e&amp;color=0,0,0&amp;vtp=1&amp;bbb=1"/>
          <p:cNvSpPr/>
          <p:nvPr/>
        </p:nvSpPr>
        <p:spPr>
          <a:xfrm>
            <a:off x="832104" y="4324350"/>
            <a:ext cx="10533888" cy="681355"/>
          </a:xfrm>
          <a:prstGeom prst="rect">
            <a:avLst/>
          </a:prstGeom>
          <a:noFill/>
        </p:spPr>
        <p:txBody>
          <a:bodyPr wrap="none" lIns="0" tIns="0" rIns="0" bIns="0" rtlCol="0" anchor="t"/>
          <a:lstStyle/>
          <a:p>
            <a:pPr>
              <a:lnSpc>
                <a:spcPts val="2900"/>
              </a:lnSpc>
              <a:tabLst>
                <a:tab pos="5374640" algn="l"/>
              </a:tabLst>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women.</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capacity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money.</a:t>
            </a:r>
            <a:endParaRPr lang="en-US" altLang="zh-CN" sz="1800" dirty="0"/>
          </a:p>
          <a:p>
            <a:pPr>
              <a:lnSpc>
                <a:spcPts val="2700"/>
              </a:lnSpc>
              <a:tabLst>
                <a:tab pos="5374640" algn="l"/>
              </a:tabLst>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freedom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prospect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endParaRPr lang="en-US" altLang="zh-CN" sz="1800" dirty="0"/>
          </a:p>
        </p:txBody>
      </p:sp>
      <p:sp>
        <p:nvSpPr>
          <p:cNvPr id="9" name="QC_6_AS.122_1#50c9dd79b?vop=1&amp;pid=0c652070e&amp;color=0,0,0&amp;vtp=1&amp;bbb=1&amp;hb=1"/>
          <p:cNvSpPr/>
          <p:nvPr/>
        </p:nvSpPr>
        <p:spPr>
          <a:xfrm>
            <a:off x="832104" y="5048250"/>
            <a:ext cx="10533888" cy="1052640"/>
          </a:xfrm>
          <a:prstGeom prst="rect">
            <a:avLst/>
          </a:prstGeom>
          <a:noFill/>
        </p:spPr>
        <p:txBody>
          <a:bodyPr wrap="none" lIns="0" tIns="0" rIns="0" bIns="0" rtlCol="0" anchor="t"/>
          <a:lstStyle/>
          <a:p>
            <a:pPr algn="l">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细节理解题。根据最后一段中的“Participants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allows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freedom</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movement—some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women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hopes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.”可知，Bikeygees组织带给参与者的一个好处是让她们对未来充满希望。</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5">
                                            <p:txEl>
                                              <p:pRg st="3" end="3"/>
                                            </p:txEl>
                                          </p:spTgt>
                                        </p:tgtEl>
                                        <p:attrNameLst>
                                          <p:attrName>style.visibility</p:attrName>
                                        </p:attrNameLst>
                                      </p:cBhvr>
                                      <p:to>
                                        <p:strVal val="visible"/>
                                      </p:to>
                                    </p:set>
                                    <p:anim calcmode="lin" valueType="num">
                                      <p:cBhvr additive="base">
                                        <p:cTn id="33"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5">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5">
                                            <p:txEl>
                                              <p:pRg st="4" end="4"/>
                                            </p:txEl>
                                          </p:spTgt>
                                        </p:tgtEl>
                                        <p:attrNameLst>
                                          <p:attrName>style.visibility</p:attrName>
                                        </p:attrNameLst>
                                      </p:cBhvr>
                                      <p:to>
                                        <p:strVal val="visible"/>
                                      </p:to>
                                    </p:set>
                                    <p:anim calcmode="lin" valueType="num">
                                      <p:cBhvr additive="base">
                                        <p:cTn id="37"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7">
                                            <p:bg/>
                                          </p:spTgt>
                                        </p:tgtEl>
                                        <p:attrNameLst>
                                          <p:attrName>style.visibility</p:attrName>
                                        </p:attrNameLst>
                                      </p:cBhvr>
                                      <p:to>
                                        <p:strVal val="visible"/>
                                      </p:to>
                                    </p:set>
                                    <p:anim calcmode="lin" valueType="num">
                                      <p:cBhvr additive="base">
                                        <p:cTn id="43"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4" dur="500" fill="hold"/>
                                        <p:tgtEl>
                                          <p:spTgt spid="7">
                                            <p:bg/>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7">
                                            <p:txEl>
                                              <p:pRg st="0" end="0"/>
                                            </p:txEl>
                                          </p:spTgt>
                                        </p:tgtEl>
                                        <p:attrNameLst>
                                          <p:attrName>style.visibility</p:attrName>
                                        </p:attrNameLst>
                                      </p:cBhvr>
                                      <p:to>
                                        <p:strVal val="visible"/>
                                      </p:to>
                                    </p:set>
                                    <p:anim calcmode="lin" valueType="num">
                                      <p:cBhvr additive="base">
                                        <p:cTn id="4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grpId="0" nodeType="clickEffect">
                                  <p:stCondLst>
                                    <p:cond delay="0"/>
                                  </p:stCondLst>
                                  <p:childTnLst>
                                    <p:set>
                                      <p:cBhvr>
                                        <p:cTn id="52" dur="1" fill="hold">
                                          <p:stCondLst>
                                            <p:cond delay="0"/>
                                          </p:stCondLst>
                                        </p:cTn>
                                        <p:tgtEl>
                                          <p:spTgt spid="9">
                                            <p:bg/>
                                          </p:spTgt>
                                        </p:tgtEl>
                                        <p:attrNameLst>
                                          <p:attrName>style.visibility</p:attrName>
                                        </p:attrNameLst>
                                      </p:cBhvr>
                                      <p:to>
                                        <p:strVal val="visible"/>
                                      </p:to>
                                    </p:set>
                                    <p:anim calcmode="lin" valueType="num">
                                      <p:cBhvr additive="base">
                                        <p:cTn id="53" dur="500" fill="hold"/>
                                        <p:tgtEl>
                                          <p:spTgt spid="9">
                                            <p:bg/>
                                          </p:spTgt>
                                        </p:tgtEl>
                                        <p:attrNameLst>
                                          <p:attrName>ppt_x</p:attrName>
                                        </p:attrNameLst>
                                      </p:cBhvr>
                                      <p:tavLst>
                                        <p:tav tm="0">
                                          <p:val>
                                            <p:strVal val="#ppt_x"/>
                                          </p:val>
                                        </p:tav>
                                        <p:tav tm="100000">
                                          <p:val>
                                            <p:strVal val="#ppt_x"/>
                                          </p:val>
                                        </p:tav>
                                      </p:tavLst>
                                    </p:anim>
                                    <p:anim calcmode="lin" valueType="num">
                                      <p:cBhvr additive="base">
                                        <p:cTn id="54" dur="500" fill="hold"/>
                                        <p:tgtEl>
                                          <p:spTgt spid="9">
                                            <p:bg/>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9">
                                            <p:txEl>
                                              <p:pRg st="0" end="0"/>
                                            </p:txEl>
                                          </p:spTgt>
                                        </p:tgtEl>
                                        <p:attrNameLst>
                                          <p:attrName>style.visibility</p:attrName>
                                        </p:attrNameLst>
                                      </p:cBhvr>
                                      <p:to>
                                        <p:strVal val="visible"/>
                                      </p:to>
                                    </p:set>
                                    <p:anim calcmode="lin" valueType="num">
                                      <p:cBhvr additive="base">
                                        <p:cTn id="57"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9">
                                            <p:txEl>
                                              <p:pRg st="0" end="0"/>
                                            </p:txEl>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9">
                                            <p:txEl>
                                              <p:pRg st="1" end="1"/>
                                            </p:txEl>
                                          </p:spTgt>
                                        </p:tgtEl>
                                        <p:attrNameLst>
                                          <p:attrName>style.visibility</p:attrName>
                                        </p:attrNameLst>
                                      </p:cBhvr>
                                      <p:to>
                                        <p:strVal val="visible"/>
                                      </p:to>
                                    </p:set>
                                    <p:anim calcmode="lin" valueType="num">
                                      <p:cBhvr additive="base">
                                        <p:cTn id="61"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9">
                                            <p:txEl>
                                              <p:pRg st="1" end="1"/>
                                            </p:txEl>
                                          </p:spTgt>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9">
                                            <p:txEl>
                                              <p:pRg st="2" end="2"/>
                                            </p:txEl>
                                          </p:spTgt>
                                        </p:tgtEl>
                                        <p:attrNameLst>
                                          <p:attrName>style.visibility</p:attrName>
                                        </p:attrNameLst>
                                      </p:cBhvr>
                                      <p:to>
                                        <p:strVal val="visible"/>
                                      </p:to>
                                    </p:set>
                                    <p:anim calcmode="lin" valueType="num">
                                      <p:cBhvr additive="base">
                                        <p:cTn id="65" dur="500" fill="hold"/>
                                        <p:tgtEl>
                                          <p:spTgt spid="9">
                                            <p:txEl>
                                              <p:pRg st="2" end="2"/>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9">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P spid="7" grpId="0" animBg="1" build="p"/>
      <p:bldP spid="9"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23_1#80db30259?vop=1&amp;pid=0c652070e&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following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describes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Annette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Krüger?(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3" name="QC_6_AN.124_1#80db30259.bracket?vop=1&amp;pid=0c652070e&amp;color=0,0,0&amp;vpa=57&amp;vtp=1"/>
          <p:cNvSpPr/>
          <p:nvPr/>
        </p:nvSpPr>
        <p:spPr>
          <a:xfrm>
            <a:off x="6705060" y="1075182"/>
            <a:ext cx="3190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4" name="QC_6_BD.123_2#80db30259.choices?vop=1&amp;pid=0c652070e&amp;color=0,0,0&amp;vtp=1&amp;bbb=1"/>
          <p:cNvSpPr/>
          <p:nvPr/>
        </p:nvSpPr>
        <p:spPr>
          <a:xfrm>
            <a:off x="832104" y="1485963"/>
            <a:ext cx="10533888" cy="360680"/>
          </a:xfrm>
          <a:prstGeom prst="rect">
            <a:avLst/>
          </a:prstGeom>
          <a:noFill/>
        </p:spPr>
        <p:txBody>
          <a:bodyPr wrap="none" lIns="0" tIns="0" rIns="0" bIns="0" rtlCol="0" anchor="t"/>
          <a:lstStyle/>
          <a:p>
            <a:pPr>
              <a:lnSpc>
                <a:spcPts val="3200"/>
              </a:lnSpc>
              <a:tabLst>
                <a:tab pos="2788920" algn="l"/>
                <a:tab pos="5311140" algn="l"/>
                <a:tab pos="8176260" algn="l"/>
              </a:tabLst>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Energetic.</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Caring.</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Humorous.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Honest.</a:t>
            </a:r>
            <a:endParaRPr lang="en-US" altLang="zh-CN" sz="1800" dirty="0"/>
          </a:p>
        </p:txBody>
      </p:sp>
      <p:sp>
        <p:nvSpPr>
          <p:cNvPr id="5" name="QC_6_AS.125_1#80db30259?vop=1&amp;pid=0c652070e&amp;color=0,0,0&amp;vtp=1&amp;bbb=1&amp;hb=1"/>
          <p:cNvSpPr/>
          <p:nvPr/>
        </p:nvSpPr>
        <p:spPr>
          <a:xfrm>
            <a:off x="832104" y="1906270"/>
            <a:ext cx="10533888" cy="203073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推理判断题。根据全文内容，结合第三段中的“That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seven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Krüger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Bikeygees,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non-profit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organisation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focused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women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bike.”和第四段中的“The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women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fix</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bikes,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instilling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self-sufficiency,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Krüger.”可知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，克鲁格创办非营利组织</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Bikeygees</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，教女性骑自行车和如何修理自行车，让柏林的女性体验骑自行车带来的健康益处和独立</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。由</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此推知</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，她是一个很关心他人的人。</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5">
                                            <p:txEl>
                                              <p:pRg st="3" end="3"/>
                                            </p:txEl>
                                          </p:spTgt>
                                        </p:tgtEl>
                                        <p:attrNameLst>
                                          <p:attrName>style.visibility</p:attrName>
                                        </p:attrNameLst>
                                      </p:cBhvr>
                                      <p:to>
                                        <p:strVal val="visible"/>
                                      </p:to>
                                    </p:set>
                                    <p:anim calcmode="lin" valueType="num">
                                      <p:cBhvr additive="base">
                                        <p:cTn id="33"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5">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5">
                                            <p:txEl>
                                              <p:pRg st="4" end="4"/>
                                            </p:txEl>
                                          </p:spTgt>
                                        </p:tgtEl>
                                        <p:attrNameLst>
                                          <p:attrName>style.visibility</p:attrName>
                                        </p:attrNameLst>
                                      </p:cBhvr>
                                      <p:to>
                                        <p:strVal val="visible"/>
                                      </p:to>
                                    </p:set>
                                    <p:anim calcmode="lin" valueType="num">
                                      <p:cBhvr additive="base">
                                        <p:cTn id="37"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125_2#80db30259?vop=1&amp;pid=0c652070e&amp;color=0,0,0&amp;mp=1&amp;vtp=1&amp;bt=1&amp;bbb=1"/>
          <p:cNvSpPr/>
          <p:nvPr/>
        </p:nvSpPr>
        <p:spPr>
          <a:xfrm>
            <a:off x="832104" y="1080000"/>
            <a:ext cx="10533888" cy="363855"/>
          </a:xfrm>
          <a:prstGeom prst="rect">
            <a:avLst/>
          </a:prstGeom>
          <a:noFill/>
        </p:spPr>
        <p:txBody>
          <a:bodyPr wrap="none" lIns="0" tIns="0" rIns="0" bIns="0" rtlCol="0" anchor="t"/>
          <a:lstStyle/>
          <a:p>
            <a:pPr algn="l">
              <a:lnSpc>
                <a:spcPts val="32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长难句分析</a:t>
            </a:r>
            <a:endParaRPr lang="en-US" altLang="zh-CN" sz="1800" dirty="0"/>
          </a:p>
        </p:txBody>
      </p:sp>
      <p:pic>
        <p:nvPicPr>
          <p:cNvPr id="3" name="QC_6_AS.125_3#80db30259?vop=1&amp;pid=0c652070e&amp;color=0,0,0&amp;mp=1&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651760" y="1575046"/>
            <a:ext cx="6885432" cy="239572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6_AS.125_4#80db30259?vop=1&amp;pid=0c652070e&amp;color=0,0,0&amp;mp=1&amp;vtp=1&amp;bbb=1"/>
          <p:cNvSpPr/>
          <p:nvPr/>
        </p:nvSpPr>
        <p:spPr>
          <a:xfrm>
            <a:off x="832104" y="4102346"/>
            <a:ext cx="10533888" cy="360680"/>
          </a:xfrm>
          <a:prstGeom prst="rect">
            <a:avLst/>
          </a:prstGeom>
          <a:noFill/>
        </p:spPr>
        <p:txBody>
          <a:bodyPr wrap="none" lIns="0" tIns="0" rIns="0" bIns="0" rtlCol="0" anchor="t"/>
          <a:lstStyle/>
          <a:p>
            <a:pPr algn="l">
              <a:lnSpc>
                <a:spcPts val="32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无论是曾被禁止</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还是没有机会去学习</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这些女性从未体验过骑行带来的健康益处与独立</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Tree>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49b704a2f?pid=9810ad03f&amp;color=0,160,175&amp;vtp=1&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七选五</a:t>
            </a:r>
            <a:endParaRPr lang="en-US" altLang="zh-CN" sz="2200" dirty="0"/>
          </a:p>
        </p:txBody>
      </p:sp>
      <p:sp>
        <p:nvSpPr>
          <p:cNvPr id="3" name="QM_5_BD.126_1#2a05abbba?vop=1&amp;pid=49b704a2f&amp;color=0,0,0&amp;vtp=1&amp;bbb=1&amp;hb=1"/>
          <p:cNvSpPr/>
          <p:nvPr/>
        </p:nvSpPr>
        <p:spPr>
          <a:xfrm>
            <a:off x="832104" y="1422400"/>
            <a:ext cx="10533888" cy="41275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体裁：记叙文 | 主题：富兰克林的美德计划 | 词数：约295 | 难度：较易 | 建议用时：</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6分钟</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a:t>
            </a:r>
            <a:r>
              <a:rPr lang="zh-CN" altLang="en-US"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辽宁大连</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 2025 </a:t>
            </a:r>
            <a:r>
              <a:rPr lang="zh-CN" altLang="en-US"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期中</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1720s,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printer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opened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notebook.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Benjamin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Franklin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“project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arriving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perfection”.</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Franklin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wrote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twelve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virtues,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silence,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order,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industry,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sincerity,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cleanliness</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follow.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result,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humility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（谦逊）</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a:t>
            </a:r>
            <a:endParaRPr lang="en-US" altLang="zh-CN" sz="1800" dirty="0"/>
          </a:p>
          <a:p>
            <a:pPr>
              <a:lnSpc>
                <a:spcPts val="3300"/>
              </a:lnSpc>
            </a:pP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master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virtue”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practice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another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virtue</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week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virtue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again</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believed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useful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approach,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explaining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tidying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weeds—if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attempt</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remove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weeds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once,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beyond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strength.</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#4</a:t>
            </a:r>
            <a:endParaRPr lang="en-US" altLang="zh-CN" dirty="0"/>
          </a:p>
        </p:txBody>
      </p:sp>
      <p:sp>
        <p:nvSpPr>
          <p:cNvPr id="4" name="QM_5_AN.127_1#2a05abbba.blank?vop=1&amp;pid=49b704a2f&amp;color=0,0,0&amp;vpa=58&amp;vtp=1"/>
          <p:cNvSpPr/>
          <p:nvPr/>
        </p:nvSpPr>
        <p:spPr>
          <a:xfrm>
            <a:off x="8436450" y="3441700"/>
            <a:ext cx="3063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a:t>
            </a:r>
            <a:endParaRPr lang="en-US" altLang="zh-CN" dirty="0"/>
          </a:p>
        </p:txBody>
      </p:sp>
      <p:sp>
        <p:nvSpPr>
          <p:cNvPr id="5" name="QM_5_AN.128_1#2a05abbba.blank?vop=1&amp;pid=49b704a2f&amp;color=0,0,0&amp;vpa=59&amp;vtp=1"/>
          <p:cNvSpPr/>
          <p:nvPr/>
        </p:nvSpPr>
        <p:spPr>
          <a:xfrm>
            <a:off x="1593310" y="4279900"/>
            <a:ext cx="3190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6" name="QM_5_AN.129_1#2a05abbba.blank?vop=1&amp;pid=49b704a2f&amp;color=0,0,0&amp;vpa=60&amp;vtp=1"/>
          <p:cNvSpPr/>
          <p:nvPr/>
        </p:nvSpPr>
        <p:spPr>
          <a:xfrm>
            <a:off x="1148810" y="5118100"/>
            <a:ext cx="2936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additive="base">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0" end="0"/>
                                            </p:txEl>
                                          </p:spTgt>
                                        </p:tgtEl>
                                        <p:attrNameLst>
                                          <p:attrName>style.visibility</p:attrName>
                                        </p:attrNameLst>
                                      </p:cBhvr>
                                      <p:to>
                                        <p:strVal val="visible"/>
                                      </p:to>
                                    </p:set>
                                    <p:anim calcmode="lin" valueType="num">
                                      <p:cBhvr additive="base">
                                        <p:cTn id="1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30_1#2a05abbba?vop=1&amp;pid=49b704a2f&amp;color=0,0,0&amp;mp=1&amp;vtp=1&amp;bt=1&amp;bbb=1&amp;hb=1"/>
          <p:cNvSpPr/>
          <p:nvPr/>
        </p:nvSpPr>
        <p:spPr>
          <a:xfrm>
            <a:off x="832104" y="1080000"/>
            <a:ext cx="10533888" cy="24511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Franklin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supported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wife.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launch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project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kept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track</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failures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notebook.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disappointed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himself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faults.</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Franklin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admitted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never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arrived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perfection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planned,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worthwhile.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attempt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success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respected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successful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statesmen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Era</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virtues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enabled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serve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country.</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#6</a:t>
            </a:r>
            <a:endParaRPr lang="en-US" altLang="zh-CN" dirty="0"/>
          </a:p>
        </p:txBody>
      </p:sp>
      <p:sp>
        <p:nvSpPr>
          <p:cNvPr id="3" name="QM_5_AN.131_1#2a05abbba.blank?vop=1&amp;pid=49b704a2f&amp;color=0,0,0&amp;mp=1&amp;vpa=61&amp;vtp=1"/>
          <p:cNvSpPr/>
          <p:nvPr/>
        </p:nvSpPr>
        <p:spPr>
          <a:xfrm>
            <a:off x="10178510" y="1468620"/>
            <a:ext cx="3317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G</a:t>
            </a:r>
            <a:endParaRPr lang="en-US" altLang="zh-CN" dirty="0"/>
          </a:p>
        </p:txBody>
      </p:sp>
      <p:sp>
        <p:nvSpPr>
          <p:cNvPr id="4" name="QM_5_AN.132_1#2a05abbba.blank?vop=1&amp;pid=49b704a2f&amp;color=0,0,0&amp;mp=1&amp;vpa=62&amp;vtp=1"/>
          <p:cNvSpPr/>
          <p:nvPr/>
        </p:nvSpPr>
        <p:spPr>
          <a:xfrm>
            <a:off x="1510760" y="3133590"/>
            <a:ext cx="3317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33_1#2a05abbba?vop=1&amp;pid=49b704a2f&amp;color=0,0,0&amp;vtp=1&amp;bt=1&amp;bbb=1"/>
          <p:cNvSpPr/>
          <p:nvPr/>
        </p:nvSpPr>
        <p:spPr>
          <a:xfrm>
            <a:off x="832104" y="1078992"/>
            <a:ext cx="10533888" cy="28702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 Franklin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well-liked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virtues</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Franklin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correct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Franklin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planned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focus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virtue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Franklin's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admired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courage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strong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Franklin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upset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proud</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Franklin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cycle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a:t>
            </a:r>
            <a:endParaRPr lang="en-US" altLang="zh-CN" sz="1800" dirty="0"/>
          </a:p>
          <a:p>
            <a:pPr>
              <a:lnSpc>
                <a:spcPts val="32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satisfaction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reduced,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#7</a:t>
            </a:r>
            <a:endParaRPr lang="en-US" altLang="zh-CN" sz="1800" dirty="0"/>
          </a:p>
        </p:txBody>
      </p:sp>
      <p:sp>
        <p:nvSpPr>
          <p:cNvPr id="3" name="QM_5_EX.134_1#2a05abbba?vop=1&amp;pid=49b704a2f&amp;color=0,0,0&amp;vtp=1&amp;bbb=1&amp;hb=1"/>
          <p:cNvSpPr/>
          <p:nvPr/>
        </p:nvSpPr>
        <p:spPr>
          <a:xfrm>
            <a:off x="832104" y="3963670"/>
            <a:ext cx="10533888" cy="770255"/>
          </a:xfrm>
          <a:prstGeom prst="rect">
            <a:avLst/>
          </a:prstGeom>
          <a:noFill/>
        </p:spPr>
        <p:txBody>
          <a:bodyPr wrap="none" lIns="0" tIns="0" rIns="0" bIns="0" rtlCol="0" anchor="t"/>
          <a:lstStyle/>
          <a:p>
            <a:pPr algn="l">
              <a:lnSpc>
                <a:spcPts val="33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这是一篇记叙文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文章讲述了本杰明</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富兰克林为追求道德完美而制订了美德计划</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并努力践行</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的故事</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尽管他从未达到计划中的完美</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但这一尝试让他受益匪浅</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35_1#64f5b37b0?vop=1&amp;pid=2a05abbba&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3" name="QB_6_AN.136_1#64f5b37b0.blank?vop=1&amp;pid=2a05abbba&amp;color=0,0,0&amp;vpa=63&amp;vtp=1"/>
          <p:cNvSpPr/>
          <p:nvPr/>
        </p:nvSpPr>
        <p:spPr>
          <a:xfrm>
            <a:off x="1053560" y="1037082"/>
            <a:ext cx="3063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a:t>
            </a:r>
            <a:endParaRPr lang="en-US" altLang="zh-CN" dirty="0"/>
          </a:p>
        </p:txBody>
      </p:sp>
      <p:sp>
        <p:nvSpPr>
          <p:cNvPr id="4" name="QB_6_AS.137_1#64f5b37b0?vop=1&amp;pid=2a05abbba&amp;color=0,0,0&amp;vtp=1&amp;bbb=1&amp;hb=1"/>
          <p:cNvSpPr/>
          <p:nvPr/>
        </p:nvSpPr>
        <p:spPr>
          <a:xfrm>
            <a:off x="832104" y="1490980"/>
            <a:ext cx="10533888" cy="119253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上文When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friends提到富兰克林把美德清单分享给朋友，下文“As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result,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humility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list.”表示他把谦逊加入清单，空处应承上启下，说明原因，E项</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（富兰克林沮丧地</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发现他们认为他骄傲</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）指出，因为朋友认为他骄傲，所以他在清单上增加谦逊来改正这一点，符合语境。</a:t>
            </a:r>
            <a:endParaRPr lang="en-US" altLang="zh-CN" dirty="0"/>
          </a:p>
        </p:txBody>
      </p:sp>
      <p:sp>
        <p:nvSpPr>
          <p:cNvPr id="5" name="QB_6_BD.138_1#b9548d6c1?vop=1&amp;pid=2a05abbba&amp;color=0,0,0&amp;vtp=1&amp;bbb=1"/>
          <p:cNvSpPr/>
          <p:nvPr/>
        </p:nvSpPr>
        <p:spPr>
          <a:xfrm>
            <a:off x="832104" y="2730563"/>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6" name="QB_6_AN.139_1#b9548d6c1.blank?vop=1&amp;pid=2a05abbba&amp;color=0,0,0&amp;vpa=64&amp;vtp=1"/>
          <p:cNvSpPr/>
          <p:nvPr/>
        </p:nvSpPr>
        <p:spPr>
          <a:xfrm>
            <a:off x="1053560" y="2688653"/>
            <a:ext cx="3190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7" name="QB_6_AS.140_1#b9548d6c1?vop=1&amp;pid=2a05abbba&amp;color=0,0,0&amp;vtp=1&amp;bbb=1&amp;hb=1"/>
          <p:cNvSpPr/>
          <p:nvPr/>
        </p:nvSpPr>
        <p:spPr>
          <a:xfrm>
            <a:off x="832104" y="3150870"/>
            <a:ext cx="10533888" cy="119253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下文“In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master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virtue’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practice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another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virtue.”</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说明富兰克林实践美德的方式是逐一进行的</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，C项（富兰克林计划一次专注于一项美德</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）正是这种方式的</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体现</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，适合作本段的主旨句，引出下文对他的具体做法的说明。</a:t>
            </a:r>
            <a:endParaRPr lang="en-US" altLang="zh-CN" dirty="0"/>
          </a:p>
        </p:txBody>
      </p:sp>
      <p:sp>
        <p:nvSpPr>
          <p:cNvPr id="8" name="QB_6_BD.141_1#1b06e3ffc?vop=1&amp;pid=2a05abbba&amp;color=0,0,0&amp;vtp=1&amp;bbb=1"/>
          <p:cNvSpPr/>
          <p:nvPr/>
        </p:nvSpPr>
        <p:spPr>
          <a:xfrm>
            <a:off x="832104" y="4390453"/>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9" name="QB_6_AN.142_1#1b06e3ffc.blank?vop=1&amp;pid=2a05abbba&amp;color=0,0,0&amp;vpa=65&amp;vtp=1"/>
          <p:cNvSpPr/>
          <p:nvPr/>
        </p:nvSpPr>
        <p:spPr>
          <a:xfrm>
            <a:off x="1066260" y="4348543"/>
            <a:ext cx="2936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a:t>
            </a:r>
            <a:endParaRPr lang="en-US" altLang="zh-CN" dirty="0"/>
          </a:p>
        </p:txBody>
      </p:sp>
      <p:sp>
        <p:nvSpPr>
          <p:cNvPr id="10" name="QB_6_AS.143_1#1b06e3ffc?vop=1&amp;pid=2a05abbba&amp;color=0,0,0&amp;vtp=1&amp;bbb=1&amp;hb=1"/>
          <p:cNvSpPr/>
          <p:nvPr/>
        </p:nvSpPr>
        <p:spPr>
          <a:xfrm>
            <a:off x="832104" y="4810760"/>
            <a:ext cx="10533888" cy="119253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上文If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week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virtue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again说</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明如果他每周专注于一项美德</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，循环进行，那么一年可以循环几次，F项</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（富兰克林一年可以循环清单约</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四次</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）符合语境。</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6">
                                            <p:bg/>
                                          </p:spTgt>
                                        </p:tgtEl>
                                        <p:attrNameLst>
                                          <p:attrName>style.visibility</p:attrName>
                                        </p:attrNameLst>
                                      </p:cBhvr>
                                      <p:to>
                                        <p:strVal val="visible"/>
                                      </p:to>
                                    </p:set>
                                    <p:anim calcmode="lin" valueType="num">
                                      <p:cBhvr additive="base">
                                        <p:cTn id="35"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6" dur="500" fill="hold"/>
                                        <p:tgtEl>
                                          <p:spTgt spid="6">
                                            <p:bg/>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6">
                                            <p:txEl>
                                              <p:pRg st="0" end="0"/>
                                            </p:txEl>
                                          </p:spTgt>
                                        </p:tgtEl>
                                        <p:attrNameLst>
                                          <p:attrName>style.visibility</p:attrName>
                                        </p:attrNameLst>
                                      </p:cBhvr>
                                      <p:to>
                                        <p:strVal val="visible"/>
                                      </p:to>
                                    </p:set>
                                    <p:anim calcmode="lin" valueType="num">
                                      <p:cBhvr additive="base">
                                        <p:cTn id="3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7">
                                            <p:bg/>
                                          </p:spTgt>
                                        </p:tgtEl>
                                        <p:attrNameLst>
                                          <p:attrName>style.visibility</p:attrName>
                                        </p:attrNameLst>
                                      </p:cBhvr>
                                      <p:to>
                                        <p:strVal val="visible"/>
                                      </p:to>
                                    </p:set>
                                    <p:anim calcmode="lin" valueType="num">
                                      <p:cBhvr additive="base">
                                        <p:cTn id="45"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6" dur="500" fill="hold"/>
                                        <p:tgtEl>
                                          <p:spTgt spid="7">
                                            <p:bg/>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7">
                                            <p:txEl>
                                              <p:pRg st="0" end="0"/>
                                            </p:txEl>
                                          </p:spTgt>
                                        </p:tgtEl>
                                        <p:attrNameLst>
                                          <p:attrName>style.visibility</p:attrName>
                                        </p:attrNameLst>
                                      </p:cBhvr>
                                      <p:to>
                                        <p:strVal val="visible"/>
                                      </p:to>
                                    </p:set>
                                    <p:anim calcmode="lin" valueType="num">
                                      <p:cBhvr additive="base">
                                        <p:cTn id="4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
                                            <p:txEl>
                                              <p:pRg st="0" end="0"/>
                                            </p:txEl>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7">
                                            <p:txEl>
                                              <p:pRg st="1" end="1"/>
                                            </p:txEl>
                                          </p:spTgt>
                                        </p:tgtEl>
                                        <p:attrNameLst>
                                          <p:attrName>style.visibility</p:attrName>
                                        </p:attrNameLst>
                                      </p:cBhvr>
                                      <p:to>
                                        <p:strVal val="visible"/>
                                      </p:to>
                                    </p:set>
                                    <p:anim calcmode="lin" valueType="num">
                                      <p:cBhvr additive="base">
                                        <p:cTn id="5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7">
                                            <p:txEl>
                                              <p:pRg st="1" end="1"/>
                                            </p:tx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7">
                                            <p:txEl>
                                              <p:pRg st="2" end="2"/>
                                            </p:txEl>
                                          </p:spTgt>
                                        </p:tgtEl>
                                        <p:attrNameLst>
                                          <p:attrName>style.visibility</p:attrName>
                                        </p:attrNameLst>
                                      </p:cBhvr>
                                      <p:to>
                                        <p:strVal val="visible"/>
                                      </p:to>
                                    </p:set>
                                    <p:anim calcmode="lin" valueType="num">
                                      <p:cBhvr additive="base">
                                        <p:cTn id="57"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grpId="0" nodeType="clickEffect">
                                  <p:stCondLst>
                                    <p:cond delay="0"/>
                                  </p:stCondLst>
                                  <p:childTnLst>
                                    <p:set>
                                      <p:cBhvr>
                                        <p:cTn id="62" dur="1" fill="hold">
                                          <p:stCondLst>
                                            <p:cond delay="0"/>
                                          </p:stCondLst>
                                        </p:cTn>
                                        <p:tgtEl>
                                          <p:spTgt spid="9">
                                            <p:bg/>
                                          </p:spTgt>
                                        </p:tgtEl>
                                        <p:attrNameLst>
                                          <p:attrName>style.visibility</p:attrName>
                                        </p:attrNameLst>
                                      </p:cBhvr>
                                      <p:to>
                                        <p:strVal val="visible"/>
                                      </p:to>
                                    </p:set>
                                    <p:anim calcmode="lin" valueType="num">
                                      <p:cBhvr additive="base">
                                        <p:cTn id="63" dur="500" fill="hold"/>
                                        <p:tgtEl>
                                          <p:spTgt spid="9">
                                            <p:bg/>
                                          </p:spTgt>
                                        </p:tgtEl>
                                        <p:attrNameLst>
                                          <p:attrName>ppt_x</p:attrName>
                                        </p:attrNameLst>
                                      </p:cBhvr>
                                      <p:tavLst>
                                        <p:tav tm="0">
                                          <p:val>
                                            <p:strVal val="#ppt_x"/>
                                          </p:val>
                                        </p:tav>
                                        <p:tav tm="100000">
                                          <p:val>
                                            <p:strVal val="#ppt_x"/>
                                          </p:val>
                                        </p:tav>
                                      </p:tavLst>
                                    </p:anim>
                                    <p:anim calcmode="lin" valueType="num">
                                      <p:cBhvr additive="base">
                                        <p:cTn id="64" dur="500" fill="hold"/>
                                        <p:tgtEl>
                                          <p:spTgt spid="9">
                                            <p:bg/>
                                          </p:spTgt>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9">
                                            <p:txEl>
                                              <p:pRg st="0" end="0"/>
                                            </p:txEl>
                                          </p:spTgt>
                                        </p:tgtEl>
                                        <p:attrNameLst>
                                          <p:attrName>style.visibility</p:attrName>
                                        </p:attrNameLst>
                                      </p:cBhvr>
                                      <p:to>
                                        <p:strVal val="visible"/>
                                      </p:to>
                                    </p:set>
                                    <p:anim calcmode="lin" valueType="num">
                                      <p:cBhvr additive="base">
                                        <p:cTn id="67"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10">
                                            <p:bg/>
                                          </p:spTgt>
                                        </p:tgtEl>
                                        <p:attrNameLst>
                                          <p:attrName>style.visibility</p:attrName>
                                        </p:attrNameLst>
                                      </p:cBhvr>
                                      <p:to>
                                        <p:strVal val="visible"/>
                                      </p:to>
                                    </p:set>
                                    <p:anim calcmode="lin" valueType="num">
                                      <p:cBhvr additive="base">
                                        <p:cTn id="73"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74" dur="500" fill="hold"/>
                                        <p:tgtEl>
                                          <p:spTgt spid="10">
                                            <p:bg/>
                                          </p:spTgt>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10">
                                            <p:txEl>
                                              <p:pRg st="0" end="0"/>
                                            </p:txEl>
                                          </p:spTgt>
                                        </p:tgtEl>
                                        <p:attrNameLst>
                                          <p:attrName>style.visibility</p:attrName>
                                        </p:attrNameLst>
                                      </p:cBhvr>
                                      <p:to>
                                        <p:strVal val="visible"/>
                                      </p:to>
                                    </p:set>
                                    <p:anim calcmode="lin" valueType="num">
                                      <p:cBhvr additive="base">
                                        <p:cTn id="77"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78" dur="500" fill="hold"/>
                                        <p:tgtEl>
                                          <p:spTgt spid="10">
                                            <p:txEl>
                                              <p:pRg st="0" end="0"/>
                                            </p:txEl>
                                          </p:spTgt>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10">
                                            <p:txEl>
                                              <p:pRg st="1" end="1"/>
                                            </p:txEl>
                                          </p:spTgt>
                                        </p:tgtEl>
                                        <p:attrNameLst>
                                          <p:attrName>style.visibility</p:attrName>
                                        </p:attrNameLst>
                                      </p:cBhvr>
                                      <p:to>
                                        <p:strVal val="visible"/>
                                      </p:to>
                                    </p:set>
                                    <p:anim calcmode="lin" valueType="num">
                                      <p:cBhvr additive="base">
                                        <p:cTn id="81"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82" dur="500" fill="hold"/>
                                        <p:tgtEl>
                                          <p:spTgt spid="10">
                                            <p:txEl>
                                              <p:pRg st="1" end="1"/>
                                            </p:txEl>
                                          </p:spTgt>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10">
                                            <p:txEl>
                                              <p:pRg st="2" end="2"/>
                                            </p:txEl>
                                          </p:spTgt>
                                        </p:tgtEl>
                                        <p:attrNameLst>
                                          <p:attrName>style.visibility</p:attrName>
                                        </p:attrNameLst>
                                      </p:cBhvr>
                                      <p:to>
                                        <p:strVal val="visible"/>
                                      </p:to>
                                    </p:set>
                                    <p:anim calcmode="lin" valueType="num">
                                      <p:cBhvr additive="base">
                                        <p:cTn id="85" dur="500" fill="hold"/>
                                        <p:tgtEl>
                                          <p:spTgt spid="10">
                                            <p:txEl>
                                              <p:pRg st="2" end="2"/>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10">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44_1#080153289?vop=1&amp;pid=2a05abbba&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3" name="QB_6_AN.145_1#080153289.blank?vop=1&amp;pid=2a05abbba&amp;color=0,0,0&amp;vpa=66&amp;vtp=1"/>
          <p:cNvSpPr/>
          <p:nvPr/>
        </p:nvSpPr>
        <p:spPr>
          <a:xfrm>
            <a:off x="1040860" y="1037082"/>
            <a:ext cx="3317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G</a:t>
            </a:r>
            <a:endParaRPr lang="en-US" altLang="zh-CN" dirty="0"/>
          </a:p>
        </p:txBody>
      </p:sp>
      <p:sp>
        <p:nvSpPr>
          <p:cNvPr id="4" name="QB_6_AS.146_1#080153289?vop=1&amp;pid=2a05abbba&amp;color=0,0,0&amp;vtp=1&amp;bbb=1&amp;hb=1"/>
          <p:cNvSpPr/>
          <p:nvPr/>
        </p:nvSpPr>
        <p:spPr>
          <a:xfrm>
            <a:off x="832104" y="1490980"/>
            <a:ext cx="10533888" cy="16114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上文“He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launch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project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kept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track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failures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notebook.He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disappointed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himself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faults.”提到他会记录自己的失败，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他对自己有很多失误感到失望，</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项（可是，这种情绪很快被看到它们减少的满足感所取代）描述他情绪的转变，其中</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them指代上文的</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faults</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，失误减少是他记录失败获得的积极结果，承接上文，符合语境。</a:t>
            </a:r>
            <a:endParaRPr lang="en-US" altLang="zh-CN" dirty="0"/>
          </a:p>
        </p:txBody>
      </p:sp>
      <p:sp>
        <p:nvSpPr>
          <p:cNvPr id="5" name="QB_6_BD.147_1#c481bbd58?vop=1&amp;pid=2a05abbba&amp;color=0,0,0&amp;vtp=1&amp;bbb=1"/>
          <p:cNvSpPr/>
          <p:nvPr/>
        </p:nvSpPr>
        <p:spPr>
          <a:xfrm>
            <a:off x="832104" y="3136963"/>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6" name="QB_6_AN.148_1#c481bbd58.blank?vop=1&amp;pid=2a05abbba&amp;color=0,0,0&amp;vpa=67&amp;vtp=1"/>
          <p:cNvSpPr/>
          <p:nvPr/>
        </p:nvSpPr>
        <p:spPr>
          <a:xfrm>
            <a:off x="1040860" y="3095053"/>
            <a:ext cx="3317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7" name="QB_6_AS.149_1#c481bbd58?vop=1&amp;pid=2a05abbba&amp;color=0,0,0&amp;vtp=1&amp;bbb=1&amp;hb=1"/>
          <p:cNvSpPr/>
          <p:nvPr/>
        </p:nvSpPr>
        <p:spPr>
          <a:xfrm>
            <a:off x="832104" y="3557270"/>
            <a:ext cx="10533888" cy="119253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下文“And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virtues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enabled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country.”说明美德给富兰克林带来的积极影响</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项</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（富兰克林因其美德而广受喜爱）进一步说明美德的作用，既体现了美德带来的正面评价</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，又与下文所</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述的美德使他更好地为国家服务相呼应</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，符合语境。</a:t>
            </a:r>
            <a:endParaRPr lang="en-US" altLang="zh-CN" dirty="0"/>
          </a:p>
        </p:txBody>
      </p:sp>
      <p:sp>
        <p:nvSpPr>
          <p:cNvPr id="8" name="P_5_BD#13a32a889?pid=49b704a2f&amp;color=0,0,0&amp;vtp=1&amp;bbb=1"/>
          <p:cNvSpPr/>
          <p:nvPr/>
        </p:nvSpPr>
        <p:spPr>
          <a:xfrm>
            <a:off x="832104" y="4798695"/>
            <a:ext cx="10533888" cy="1189355"/>
          </a:xfrm>
          <a:prstGeom prst="rect">
            <a:avLst/>
          </a:prstGeom>
          <a:noFill/>
        </p:spPr>
        <p:txBody>
          <a:bodyPr wrap="none" lIns="0" tIns="0" rIns="0" bIns="0" rtlCol="0" anchor="t"/>
          <a:lstStyle/>
          <a:p>
            <a:pPr algn="l">
              <a:lnSpc>
                <a:spcPts val="33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经典上分</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towards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sunshine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shadows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behind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endParaRPr lang="en-US" altLang="zh-CN" sz="1800" dirty="0"/>
          </a:p>
          <a:p>
            <a:pPr>
              <a:lnSpc>
                <a:spcPts val="31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始终面向阳光</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阴影就会落在你身后</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6">
                                            <p:bg/>
                                          </p:spTgt>
                                        </p:tgtEl>
                                        <p:attrNameLst>
                                          <p:attrName>style.visibility</p:attrName>
                                        </p:attrNameLst>
                                      </p:cBhvr>
                                      <p:to>
                                        <p:strVal val="visible"/>
                                      </p:to>
                                    </p:set>
                                    <p:anim calcmode="lin" valueType="num">
                                      <p:cBhvr additive="base">
                                        <p:cTn id="39" dur="500" fill="hold"/>
                                        <p:tgtEl>
                                          <p:spTgt spid="6">
                                            <p:bg/>
                                          </p:spTgt>
                                        </p:tgtEl>
                                        <p:attrNameLst>
                                          <p:attrName>ppt_x</p:attrName>
                                        </p:attrNameLst>
                                      </p:cBhvr>
                                      <p:tavLst>
                                        <p:tav tm="0">
                                          <p:val>
                                            <p:strVal val="#ppt_x"/>
                                          </p:val>
                                        </p:tav>
                                        <p:tav tm="100000">
                                          <p:val>
                                            <p:strVal val="#ppt_x"/>
                                          </p:val>
                                        </p:tav>
                                      </p:tavLst>
                                    </p:anim>
                                    <p:anim calcmode="lin" valueType="num">
                                      <p:cBhvr additive="base">
                                        <p:cTn id="40" dur="500" fill="hold"/>
                                        <p:tgtEl>
                                          <p:spTgt spid="6">
                                            <p:bg/>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6">
                                            <p:txEl>
                                              <p:pRg st="0" end="0"/>
                                            </p:txEl>
                                          </p:spTgt>
                                        </p:tgtEl>
                                        <p:attrNameLst>
                                          <p:attrName>style.visibility</p:attrName>
                                        </p:attrNameLst>
                                      </p:cBhvr>
                                      <p:to>
                                        <p:strVal val="visible"/>
                                      </p:to>
                                    </p:set>
                                    <p:anim calcmode="lin" valueType="num">
                                      <p:cBhvr additive="base">
                                        <p:cTn id="4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7">
                                            <p:bg/>
                                          </p:spTgt>
                                        </p:tgtEl>
                                        <p:attrNameLst>
                                          <p:attrName>style.visibility</p:attrName>
                                        </p:attrNameLst>
                                      </p:cBhvr>
                                      <p:to>
                                        <p:strVal val="visible"/>
                                      </p:to>
                                    </p:set>
                                    <p:anim calcmode="lin" valueType="num">
                                      <p:cBhvr additive="base">
                                        <p:cTn id="49" dur="500" fill="hold"/>
                                        <p:tgtEl>
                                          <p:spTgt spid="7">
                                            <p:bg/>
                                          </p:spTgt>
                                        </p:tgtEl>
                                        <p:attrNameLst>
                                          <p:attrName>ppt_x</p:attrName>
                                        </p:attrNameLst>
                                      </p:cBhvr>
                                      <p:tavLst>
                                        <p:tav tm="0">
                                          <p:val>
                                            <p:strVal val="#ppt_x"/>
                                          </p:val>
                                        </p:tav>
                                        <p:tav tm="100000">
                                          <p:val>
                                            <p:strVal val="#ppt_x"/>
                                          </p:val>
                                        </p:tav>
                                      </p:tavLst>
                                    </p:anim>
                                    <p:anim calcmode="lin" valueType="num">
                                      <p:cBhvr additive="base">
                                        <p:cTn id="50" dur="500" fill="hold"/>
                                        <p:tgtEl>
                                          <p:spTgt spid="7">
                                            <p:bg/>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7">
                                            <p:txEl>
                                              <p:pRg st="0" end="0"/>
                                            </p:txEl>
                                          </p:spTgt>
                                        </p:tgtEl>
                                        <p:attrNameLst>
                                          <p:attrName>style.visibility</p:attrName>
                                        </p:attrNameLst>
                                      </p:cBhvr>
                                      <p:to>
                                        <p:strVal val="visible"/>
                                      </p:to>
                                    </p:set>
                                    <p:anim calcmode="lin" valueType="num">
                                      <p:cBhvr additive="base">
                                        <p:cTn id="53"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7">
                                            <p:txEl>
                                              <p:pRg st="0" end="0"/>
                                            </p:tx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7">
                                            <p:txEl>
                                              <p:pRg st="1" end="1"/>
                                            </p:txEl>
                                          </p:spTgt>
                                        </p:tgtEl>
                                        <p:attrNameLst>
                                          <p:attrName>style.visibility</p:attrName>
                                        </p:attrNameLst>
                                      </p:cBhvr>
                                      <p:to>
                                        <p:strVal val="visible"/>
                                      </p:to>
                                    </p:set>
                                    <p:anim calcmode="lin" valueType="num">
                                      <p:cBhvr additive="base">
                                        <p:cTn id="5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7">
                                            <p:txEl>
                                              <p:pRg st="1" end="1"/>
                                            </p:txEl>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7">
                                            <p:txEl>
                                              <p:pRg st="2" end="2"/>
                                            </p:txEl>
                                          </p:spTgt>
                                        </p:tgtEl>
                                        <p:attrNameLst>
                                          <p:attrName>style.visibility</p:attrName>
                                        </p:attrNameLst>
                                      </p:cBhvr>
                                      <p:to>
                                        <p:strVal val="visible"/>
                                      </p:to>
                                    </p:set>
                                    <p:anim calcmode="lin" valueType="num">
                                      <p:cBhvr additive="base">
                                        <p:cTn id="61"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_1#63f359d28?vop=1&amp;pid=231925917&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anxious,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sleep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（energy）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endParaRPr lang="en-US" altLang="zh-CN" sz="1800" dirty="0"/>
          </a:p>
        </p:txBody>
      </p:sp>
      <p:sp>
        <p:nvSpPr>
          <p:cNvPr id="3" name="QB_6_AN.5_1#63f359d28.blank?vop=1&amp;pid=231925917&amp;color=0,0,0&amp;vpa=2&amp;vtp=1&amp;bbb=1"/>
          <p:cNvSpPr/>
          <p:nvPr/>
        </p:nvSpPr>
        <p:spPr>
          <a:xfrm>
            <a:off x="7803610" y="1024382"/>
            <a:ext cx="1000760"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energetic</a:t>
            </a:r>
            <a:endParaRPr lang="en-US" altLang="zh-CN" dirty="0"/>
          </a:p>
        </p:txBody>
      </p:sp>
      <p:sp>
        <p:nvSpPr>
          <p:cNvPr id="4" name="QB_6_AS.6_1#63f359d28?vop=1&amp;pid=231925917&amp;color=0,0,0&amp;vtp=1&amp;bbb=1&amp;hb=1"/>
          <p:cNvSpPr/>
          <p:nvPr/>
        </p:nvSpPr>
        <p:spPr>
          <a:xfrm>
            <a:off x="832104" y="149098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句意为：我们越少感到焦虑，我们睡得越香，感觉越有活力。分析句子结构可知，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此处应填形容词，</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energy</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的形容词形式为energetic。故填energetic。</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0ccc461e2?pid=9810ad03f&amp;color=0,160,175&amp;vtp=1&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完形填空</a:t>
            </a:r>
            <a:endParaRPr lang="en-US" altLang="zh-CN" sz="2200" dirty="0"/>
          </a:p>
        </p:txBody>
      </p:sp>
      <p:sp>
        <p:nvSpPr>
          <p:cNvPr id="3" name="QM_5_BD.150_1#007e21867?vop=1&amp;pid=0ccc461e2&amp;color=0,0,0&amp;vtp=1&amp;bbb=1&amp;hb=1"/>
          <p:cNvSpPr/>
          <p:nvPr/>
        </p:nvSpPr>
        <p:spPr>
          <a:xfrm>
            <a:off x="832104" y="1422400"/>
            <a:ext cx="10533888" cy="24511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体裁：记叙文 | 主题：街头理发师 | 词数：约242 | 难度：适中 | 建议用时：</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13分钟</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Today</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across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homeless</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efforts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mental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health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services,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haircuts—a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service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Nashville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Street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Barbers.</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Nashville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Barbers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hairdressers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“trying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 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inspiring</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group</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2017</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hairdresser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Caroline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Lindner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homeless.</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#3</a:t>
            </a:r>
            <a:endParaRPr lang="en-US" altLang="zh-CN" dirty="0"/>
          </a:p>
        </p:txBody>
      </p:sp>
    </p:spTree>
  </p:cSld>
  <p:clrMapOvr>
    <a:masterClrMapping/>
  </p:clrMapOv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50_2#007e21867?vop=1&amp;pid=0ccc461e2&amp;color=0,0,0&amp;mp=1&amp;vtp=1&amp;bt=1&amp;bbb=1&amp;hb=1"/>
          <p:cNvSpPr/>
          <p:nvPr/>
        </p:nvSpPr>
        <p:spPr>
          <a:xfrm>
            <a:off x="832104" y="1078992"/>
            <a:ext cx="10533888" cy="41275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Nashville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Barbers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$10,000</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Hardee's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programme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visitors.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Lindner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believes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barbers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connections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visitors,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paying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customers</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particular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ourselves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Monday</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one-person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effort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citywide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provides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80</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haircuts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week.”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Lindner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enlarge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programme,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bringing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Nashville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Barbers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locations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beyond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Until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hopes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inspiring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story.“</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final</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barbering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communities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communities.”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following</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steps.</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#4</a:t>
            </a:r>
            <a:endParaRPr lang="en-US" altLang="zh-CN" dirty="0"/>
          </a:p>
        </p:txBody>
      </p:sp>
      <p:sp>
        <p:nvSpPr>
          <p:cNvPr id="3" name="QM_5_EX.151_1#007e21867?vop=1&amp;pid=0ccc461e2&amp;color=0,0,0&amp;vtp=1&amp;bbb=1&amp;hb=1"/>
          <p:cNvSpPr/>
          <p:nvPr/>
        </p:nvSpPr>
        <p:spPr>
          <a:xfrm>
            <a:off x="832104" y="5195570"/>
            <a:ext cx="10533888" cy="770255"/>
          </a:xfrm>
          <a:prstGeom prst="rect">
            <a:avLst/>
          </a:prstGeom>
          <a:noFill/>
        </p:spPr>
        <p:txBody>
          <a:bodyPr wrap="none" lIns="0" tIns="0" rIns="0" bIns="0" rtlCol="0" anchor="t"/>
          <a:lstStyle/>
          <a:p>
            <a:pPr algn="l">
              <a:lnSpc>
                <a:spcPts val="33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本文是一篇记叙文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文章讲述的是纳什维尔的理发师们为流浪者们免费理发</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努力创建美好社</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区的故事</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52_1#033fa6db8.choices?vop=1&amp;pid=007e21867&amp;color=0,0,0&amp;vtp=1&amp;bt=1&amp;bbb=1"/>
          <p:cNvSpPr/>
          <p:nvPr/>
        </p:nvSpPr>
        <p:spPr>
          <a:xfrm>
            <a:off x="832104" y="1078992"/>
            <a:ext cx="10533888" cy="322580"/>
          </a:xfrm>
          <a:prstGeom prst="rect">
            <a:avLst/>
          </a:prstGeom>
          <a:noFill/>
        </p:spPr>
        <p:txBody>
          <a:bodyPr wrap="none" lIns="0" tIns="0" rIns="0" bIns="0" rtlCol="0" anchor="t"/>
          <a:lstStyle/>
          <a:p>
            <a:pPr>
              <a:lnSpc>
                <a:spcPts val="2800"/>
              </a:lnSpc>
              <a:tabLst>
                <a:tab pos="2693670" algn="l"/>
                <a:tab pos="5374640" algn="l"/>
                <a:tab pos="805561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preserve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finish</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doubt</a:t>
            </a:r>
            <a:endParaRPr lang="en-US" altLang="zh-CN" sz="1800" dirty="0"/>
          </a:p>
        </p:txBody>
      </p:sp>
      <p:sp>
        <p:nvSpPr>
          <p:cNvPr id="3" name="QC_6_AN.153_1#033fa6db8.bracket?vop=1&amp;pid=007e21867&amp;color=0,0,0&amp;vpa=68&amp;vtp=1"/>
          <p:cNvSpPr/>
          <p:nvPr/>
        </p:nvSpPr>
        <p:spPr>
          <a:xfrm>
            <a:off x="1244060" y="1076134"/>
            <a:ext cx="331788" cy="325565"/>
          </a:xfrm>
          <a:prstGeom prst="rect">
            <a:avLst/>
          </a:prstGeom>
          <a:noFill/>
        </p:spPr>
        <p:txBody>
          <a:bodyPr wrap="none" lIns="0" tIns="0" rIns="0" bIns="0" rtlCol="0" anchor="t"/>
          <a:lstStyle/>
          <a:p>
            <a:pPr algn="ctr">
              <a:lnSpc>
                <a:spcPts val="28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4" name="QC_6_AS.154_1#033fa6db8?vop=1&amp;pid=007e21867&amp;color=0,0,0&amp;vtp=1&amp;bbb=1&amp;hb=1"/>
          <p:cNvSpPr/>
          <p:nvPr/>
        </p:nvSpPr>
        <p:spPr>
          <a:xfrm>
            <a:off x="832104" y="1440751"/>
            <a:ext cx="10533888" cy="1420940"/>
          </a:xfrm>
          <a:prstGeom prst="rect">
            <a:avLst/>
          </a:prstGeom>
          <a:noFill/>
        </p:spPr>
        <p:txBody>
          <a:bodyPr wrap="none" lIns="0" tIns="0" rIns="0" bIns="0" rtlCol="0" anchor="t"/>
          <a:lstStyle/>
          <a:p>
            <a:pPr algn="l">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句意为：这些努力包括心理健康服务和免费理发——这是纳什维尔街头理发师提供的一项服务</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。结合句意</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，上文的efforts和下文的“mental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health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services,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haircuts”之间是包含关系，</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前者包括后者，</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即这些努力包括这些行为</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。include意为“包括”，符合语境。preserve意为“保留”；finish意为“完成</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”；doubt</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7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“怀疑”。故选A项。</a:t>
            </a:r>
            <a:endParaRPr lang="en-US" altLang="zh-CN" dirty="0"/>
          </a:p>
        </p:txBody>
      </p:sp>
      <p:sp>
        <p:nvSpPr>
          <p:cNvPr id="5" name="QC_6_BD.155_1#41c2aa31d.choices?vop=1&amp;pid=007e21867&amp;color=0,0,0&amp;vtp=1&amp;bbb=1"/>
          <p:cNvSpPr/>
          <p:nvPr/>
        </p:nvSpPr>
        <p:spPr>
          <a:xfrm>
            <a:off x="832104" y="2896615"/>
            <a:ext cx="10533888" cy="322580"/>
          </a:xfrm>
          <a:prstGeom prst="rect">
            <a:avLst/>
          </a:prstGeom>
          <a:noFill/>
        </p:spPr>
        <p:txBody>
          <a:bodyPr wrap="none" lIns="0" tIns="0" rIns="0" bIns="0" rtlCol="0" anchor="t"/>
          <a:lstStyle/>
          <a:p>
            <a:pPr>
              <a:lnSpc>
                <a:spcPts val="2800"/>
              </a:lnSpc>
              <a:tabLst>
                <a:tab pos="2693670" algn="l"/>
                <a:tab pos="5374640" algn="l"/>
                <a:tab pos="805561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expensive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creative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cheap</a:t>
            </a:r>
            <a:endParaRPr lang="en-US" altLang="zh-CN" sz="1800" dirty="0"/>
          </a:p>
        </p:txBody>
      </p:sp>
      <p:sp>
        <p:nvSpPr>
          <p:cNvPr id="6" name="QC_6_AN.156_1#41c2aa31d.bracket?vop=1&amp;pid=007e21867&amp;color=0,0,0&amp;vpa=69&amp;vtp=1"/>
          <p:cNvSpPr/>
          <p:nvPr/>
        </p:nvSpPr>
        <p:spPr>
          <a:xfrm>
            <a:off x="1244060" y="2893757"/>
            <a:ext cx="319088" cy="325565"/>
          </a:xfrm>
          <a:prstGeom prst="rect">
            <a:avLst/>
          </a:prstGeom>
          <a:noFill/>
        </p:spPr>
        <p:txBody>
          <a:bodyPr wrap="none" lIns="0" tIns="0" rIns="0" bIns="0" rtlCol="0" anchor="t"/>
          <a:lstStyle/>
          <a:p>
            <a:pPr algn="ctr">
              <a:lnSpc>
                <a:spcPts val="28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7" name="QC_6_AS.157_1#41c2aa31d?vop=1&amp;pid=007e21867&amp;color=0,0,0&amp;vtp=1&amp;bbb=1&amp;hb=1"/>
          <p:cNvSpPr/>
          <p:nvPr/>
        </p:nvSpPr>
        <p:spPr>
          <a:xfrm>
            <a:off x="832104" y="3253993"/>
            <a:ext cx="10533888" cy="1052640"/>
          </a:xfrm>
          <a:prstGeom prst="rect">
            <a:avLst/>
          </a:prstGeom>
          <a:noFill/>
        </p:spPr>
        <p:txBody>
          <a:bodyPr wrap="none" lIns="0" tIns="0" rIns="0" bIns="0" rtlCol="0" anchor="t"/>
          <a:lstStyle/>
          <a:p>
            <a:pPr algn="l">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句意见上一题解析。根据第三段中的provides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80</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haircuts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week可知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，这些理发师为流浪者提</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供的是免费的理发服务</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。free意为“免费的”，符合语境。expensive意为“昂贵的”；creative意为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“有创造力</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7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”；cheap意为“便宜的”。故选B项。</a:t>
            </a:r>
            <a:endParaRPr lang="en-US" altLang="zh-CN" dirty="0"/>
          </a:p>
        </p:txBody>
      </p:sp>
      <p:sp>
        <p:nvSpPr>
          <p:cNvPr id="8" name="QC_6_BD.158_1#3a65d14ae.choices?vop=1&amp;pid=007e21867&amp;color=0,0,0&amp;vtp=1&amp;bbb=1"/>
          <p:cNvSpPr/>
          <p:nvPr/>
        </p:nvSpPr>
        <p:spPr>
          <a:xfrm>
            <a:off x="832104" y="4354257"/>
            <a:ext cx="10533888" cy="322580"/>
          </a:xfrm>
          <a:prstGeom prst="rect">
            <a:avLst/>
          </a:prstGeom>
          <a:noFill/>
        </p:spPr>
        <p:txBody>
          <a:bodyPr wrap="none" lIns="0" tIns="0" rIns="0" bIns="0" rtlCol="0" anchor="t"/>
          <a:lstStyle/>
          <a:p>
            <a:pPr>
              <a:lnSpc>
                <a:spcPts val="2800"/>
              </a:lnSpc>
              <a:tabLst>
                <a:tab pos="2693670" algn="l"/>
                <a:tab pos="5374640" algn="l"/>
                <a:tab pos="805561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healthier</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further</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stronger</a:t>
            </a:r>
            <a:endParaRPr lang="en-US" altLang="zh-CN" sz="1800" dirty="0"/>
          </a:p>
        </p:txBody>
      </p:sp>
      <p:sp>
        <p:nvSpPr>
          <p:cNvPr id="9" name="QC_6_AN.159_1#3a65d14ae.bracket?vop=1&amp;pid=007e21867&amp;color=0,0,0&amp;vpa=70&amp;vtp=1"/>
          <p:cNvSpPr/>
          <p:nvPr/>
        </p:nvSpPr>
        <p:spPr>
          <a:xfrm>
            <a:off x="1244060" y="4351399"/>
            <a:ext cx="331788" cy="325565"/>
          </a:xfrm>
          <a:prstGeom prst="rect">
            <a:avLst/>
          </a:prstGeom>
          <a:noFill/>
        </p:spPr>
        <p:txBody>
          <a:bodyPr wrap="none" lIns="0" tIns="0" rIns="0" bIns="0" rtlCol="0" anchor="t"/>
          <a:lstStyle/>
          <a:p>
            <a:pPr algn="ctr">
              <a:lnSpc>
                <a:spcPts val="28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10" name="QC_6_AS.160_1#3a65d14ae?vop=1&amp;pid=007e21867&amp;color=0,0,0&amp;vtp=1&amp;bbb=1&amp;hb=1"/>
          <p:cNvSpPr/>
          <p:nvPr/>
        </p:nvSpPr>
        <p:spPr>
          <a:xfrm>
            <a:off x="832104" y="4711635"/>
            <a:ext cx="10533888" cy="1420940"/>
          </a:xfrm>
          <a:prstGeom prst="rect">
            <a:avLst/>
          </a:prstGeom>
          <a:noFill/>
        </p:spPr>
        <p:txBody>
          <a:bodyPr wrap="none" lIns="0" tIns="0" rIns="0" bIns="0" rtlCol="0" anchor="t"/>
          <a:lstStyle/>
          <a:p>
            <a:pPr algn="l">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句意为：纳什维尔街头理发师是一群理发师（组成的团体），他们正在</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“努力让他们的社区变成一个更好</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的地方</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”。根据下文的“The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inspiring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2017</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hairdresser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Caroline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Lindner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homeless</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.”可知，这个鼓舞人心的团体的目的是帮助流浪者，</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因此他们这样的行为会让社区变得更美好。</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7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意为“好的”，符合语境。healthy意为“健康的”；far意为“远的”；strong意为“强壮的”。故选C项。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6">
                                            <p:bg/>
                                          </p:spTgt>
                                        </p:tgtEl>
                                        <p:attrNameLst>
                                          <p:attrName>style.visibility</p:attrName>
                                        </p:attrNameLst>
                                      </p:cBhvr>
                                      <p:to>
                                        <p:strVal val="visible"/>
                                      </p:to>
                                    </p:set>
                                    <p:anim calcmode="lin" valueType="num">
                                      <p:cBhvr additive="base">
                                        <p:cTn id="39" dur="500" fill="hold"/>
                                        <p:tgtEl>
                                          <p:spTgt spid="6">
                                            <p:bg/>
                                          </p:spTgt>
                                        </p:tgtEl>
                                        <p:attrNameLst>
                                          <p:attrName>ppt_x</p:attrName>
                                        </p:attrNameLst>
                                      </p:cBhvr>
                                      <p:tavLst>
                                        <p:tav tm="0">
                                          <p:val>
                                            <p:strVal val="#ppt_x"/>
                                          </p:val>
                                        </p:tav>
                                        <p:tav tm="100000">
                                          <p:val>
                                            <p:strVal val="#ppt_x"/>
                                          </p:val>
                                        </p:tav>
                                      </p:tavLst>
                                    </p:anim>
                                    <p:anim calcmode="lin" valueType="num">
                                      <p:cBhvr additive="base">
                                        <p:cTn id="40" dur="500" fill="hold"/>
                                        <p:tgtEl>
                                          <p:spTgt spid="6">
                                            <p:bg/>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6">
                                            <p:txEl>
                                              <p:pRg st="0" end="0"/>
                                            </p:txEl>
                                          </p:spTgt>
                                        </p:tgtEl>
                                        <p:attrNameLst>
                                          <p:attrName>style.visibility</p:attrName>
                                        </p:attrNameLst>
                                      </p:cBhvr>
                                      <p:to>
                                        <p:strVal val="visible"/>
                                      </p:to>
                                    </p:set>
                                    <p:anim calcmode="lin" valueType="num">
                                      <p:cBhvr additive="base">
                                        <p:cTn id="4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7">
                                            <p:bg/>
                                          </p:spTgt>
                                        </p:tgtEl>
                                        <p:attrNameLst>
                                          <p:attrName>style.visibility</p:attrName>
                                        </p:attrNameLst>
                                      </p:cBhvr>
                                      <p:to>
                                        <p:strVal val="visible"/>
                                      </p:to>
                                    </p:set>
                                    <p:anim calcmode="lin" valueType="num">
                                      <p:cBhvr additive="base">
                                        <p:cTn id="49" dur="500" fill="hold"/>
                                        <p:tgtEl>
                                          <p:spTgt spid="7">
                                            <p:bg/>
                                          </p:spTgt>
                                        </p:tgtEl>
                                        <p:attrNameLst>
                                          <p:attrName>ppt_x</p:attrName>
                                        </p:attrNameLst>
                                      </p:cBhvr>
                                      <p:tavLst>
                                        <p:tav tm="0">
                                          <p:val>
                                            <p:strVal val="#ppt_x"/>
                                          </p:val>
                                        </p:tav>
                                        <p:tav tm="100000">
                                          <p:val>
                                            <p:strVal val="#ppt_x"/>
                                          </p:val>
                                        </p:tav>
                                      </p:tavLst>
                                    </p:anim>
                                    <p:anim calcmode="lin" valueType="num">
                                      <p:cBhvr additive="base">
                                        <p:cTn id="50" dur="500" fill="hold"/>
                                        <p:tgtEl>
                                          <p:spTgt spid="7">
                                            <p:bg/>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7">
                                            <p:txEl>
                                              <p:pRg st="0" end="0"/>
                                            </p:txEl>
                                          </p:spTgt>
                                        </p:tgtEl>
                                        <p:attrNameLst>
                                          <p:attrName>style.visibility</p:attrName>
                                        </p:attrNameLst>
                                      </p:cBhvr>
                                      <p:to>
                                        <p:strVal val="visible"/>
                                      </p:to>
                                    </p:set>
                                    <p:anim calcmode="lin" valueType="num">
                                      <p:cBhvr additive="base">
                                        <p:cTn id="53"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7">
                                            <p:txEl>
                                              <p:pRg st="0" end="0"/>
                                            </p:tx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7">
                                            <p:txEl>
                                              <p:pRg st="1" end="1"/>
                                            </p:txEl>
                                          </p:spTgt>
                                        </p:tgtEl>
                                        <p:attrNameLst>
                                          <p:attrName>style.visibility</p:attrName>
                                        </p:attrNameLst>
                                      </p:cBhvr>
                                      <p:to>
                                        <p:strVal val="visible"/>
                                      </p:to>
                                    </p:set>
                                    <p:anim calcmode="lin" valueType="num">
                                      <p:cBhvr additive="base">
                                        <p:cTn id="5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7">
                                            <p:txEl>
                                              <p:pRg st="1" end="1"/>
                                            </p:txEl>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7">
                                            <p:txEl>
                                              <p:pRg st="2" end="2"/>
                                            </p:txEl>
                                          </p:spTgt>
                                        </p:tgtEl>
                                        <p:attrNameLst>
                                          <p:attrName>style.visibility</p:attrName>
                                        </p:attrNameLst>
                                      </p:cBhvr>
                                      <p:to>
                                        <p:strVal val="visible"/>
                                      </p:to>
                                    </p:set>
                                    <p:anim calcmode="lin" valueType="num">
                                      <p:cBhvr additive="base">
                                        <p:cTn id="61"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9">
                                            <p:bg/>
                                          </p:spTgt>
                                        </p:tgtEl>
                                        <p:attrNameLst>
                                          <p:attrName>style.visibility</p:attrName>
                                        </p:attrNameLst>
                                      </p:cBhvr>
                                      <p:to>
                                        <p:strVal val="visible"/>
                                      </p:to>
                                    </p:set>
                                    <p:anim calcmode="lin" valueType="num">
                                      <p:cBhvr additive="base">
                                        <p:cTn id="67" dur="500" fill="hold"/>
                                        <p:tgtEl>
                                          <p:spTgt spid="9">
                                            <p:bg/>
                                          </p:spTgt>
                                        </p:tgtEl>
                                        <p:attrNameLst>
                                          <p:attrName>ppt_x</p:attrName>
                                        </p:attrNameLst>
                                      </p:cBhvr>
                                      <p:tavLst>
                                        <p:tav tm="0">
                                          <p:val>
                                            <p:strVal val="#ppt_x"/>
                                          </p:val>
                                        </p:tav>
                                        <p:tav tm="100000">
                                          <p:val>
                                            <p:strVal val="#ppt_x"/>
                                          </p:val>
                                        </p:tav>
                                      </p:tavLst>
                                    </p:anim>
                                    <p:anim calcmode="lin" valueType="num">
                                      <p:cBhvr additive="base">
                                        <p:cTn id="68" dur="500" fill="hold"/>
                                        <p:tgtEl>
                                          <p:spTgt spid="9">
                                            <p:bg/>
                                          </p:spTgt>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9">
                                            <p:txEl>
                                              <p:pRg st="0" end="0"/>
                                            </p:txEl>
                                          </p:spTgt>
                                        </p:tgtEl>
                                        <p:attrNameLst>
                                          <p:attrName>style.visibility</p:attrName>
                                        </p:attrNameLst>
                                      </p:cBhvr>
                                      <p:to>
                                        <p:strVal val="visible"/>
                                      </p:to>
                                    </p:set>
                                    <p:anim calcmode="lin" valueType="num">
                                      <p:cBhvr additive="base">
                                        <p:cTn id="71"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72"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2" presetClass="entr" presetSubtype="4" fill="hold" grpId="0" nodeType="clickEffect">
                                  <p:stCondLst>
                                    <p:cond delay="0"/>
                                  </p:stCondLst>
                                  <p:childTnLst>
                                    <p:set>
                                      <p:cBhvr>
                                        <p:cTn id="76" dur="1" fill="hold">
                                          <p:stCondLst>
                                            <p:cond delay="0"/>
                                          </p:stCondLst>
                                        </p:cTn>
                                        <p:tgtEl>
                                          <p:spTgt spid="10">
                                            <p:bg/>
                                          </p:spTgt>
                                        </p:tgtEl>
                                        <p:attrNameLst>
                                          <p:attrName>style.visibility</p:attrName>
                                        </p:attrNameLst>
                                      </p:cBhvr>
                                      <p:to>
                                        <p:strVal val="visible"/>
                                      </p:to>
                                    </p:set>
                                    <p:anim calcmode="lin" valueType="num">
                                      <p:cBhvr additive="base">
                                        <p:cTn id="77"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78" dur="500" fill="hold"/>
                                        <p:tgtEl>
                                          <p:spTgt spid="10">
                                            <p:bg/>
                                          </p:spTgt>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10">
                                            <p:txEl>
                                              <p:pRg st="0" end="0"/>
                                            </p:txEl>
                                          </p:spTgt>
                                        </p:tgtEl>
                                        <p:attrNameLst>
                                          <p:attrName>style.visibility</p:attrName>
                                        </p:attrNameLst>
                                      </p:cBhvr>
                                      <p:to>
                                        <p:strVal val="visible"/>
                                      </p:to>
                                    </p:set>
                                    <p:anim calcmode="lin" valueType="num">
                                      <p:cBhvr additive="base">
                                        <p:cTn id="81"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82" dur="500" fill="hold"/>
                                        <p:tgtEl>
                                          <p:spTgt spid="10">
                                            <p:txEl>
                                              <p:pRg st="0" end="0"/>
                                            </p:txEl>
                                          </p:spTgt>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10">
                                            <p:txEl>
                                              <p:pRg st="1" end="1"/>
                                            </p:txEl>
                                          </p:spTgt>
                                        </p:tgtEl>
                                        <p:attrNameLst>
                                          <p:attrName>style.visibility</p:attrName>
                                        </p:attrNameLst>
                                      </p:cBhvr>
                                      <p:to>
                                        <p:strVal val="visible"/>
                                      </p:to>
                                    </p:set>
                                    <p:anim calcmode="lin" valueType="num">
                                      <p:cBhvr additive="base">
                                        <p:cTn id="85"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10">
                                            <p:txEl>
                                              <p:pRg st="1" end="1"/>
                                            </p:txEl>
                                          </p:spTgt>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stCondLst>
                                    <p:cond delay="0"/>
                                  </p:stCondLst>
                                  <p:childTnLst>
                                    <p:set>
                                      <p:cBhvr>
                                        <p:cTn id="88" dur="1" fill="hold">
                                          <p:stCondLst>
                                            <p:cond delay="0"/>
                                          </p:stCondLst>
                                        </p:cTn>
                                        <p:tgtEl>
                                          <p:spTgt spid="10">
                                            <p:txEl>
                                              <p:pRg st="2" end="2"/>
                                            </p:txEl>
                                          </p:spTgt>
                                        </p:tgtEl>
                                        <p:attrNameLst>
                                          <p:attrName>style.visibility</p:attrName>
                                        </p:attrNameLst>
                                      </p:cBhvr>
                                      <p:to>
                                        <p:strVal val="visible"/>
                                      </p:to>
                                    </p:set>
                                    <p:anim calcmode="lin" valueType="num">
                                      <p:cBhvr additive="base">
                                        <p:cTn id="89" dur="500" fill="hold"/>
                                        <p:tgtEl>
                                          <p:spTgt spid="10">
                                            <p:txEl>
                                              <p:pRg st="2" end="2"/>
                                            </p:txEl>
                                          </p:spTgt>
                                        </p:tgtEl>
                                        <p:attrNameLst>
                                          <p:attrName>ppt_x</p:attrName>
                                        </p:attrNameLst>
                                      </p:cBhvr>
                                      <p:tavLst>
                                        <p:tav tm="0">
                                          <p:val>
                                            <p:strVal val="#ppt_x"/>
                                          </p:val>
                                        </p:tav>
                                        <p:tav tm="100000">
                                          <p:val>
                                            <p:strVal val="#ppt_x"/>
                                          </p:val>
                                        </p:tav>
                                      </p:tavLst>
                                    </p:anim>
                                    <p:anim calcmode="lin" valueType="num">
                                      <p:cBhvr additive="base">
                                        <p:cTn id="90" dur="500" fill="hold"/>
                                        <p:tgtEl>
                                          <p:spTgt spid="10">
                                            <p:txEl>
                                              <p:pRg st="2" end="2"/>
                                            </p:txEl>
                                          </p:spTgt>
                                        </p:tgtEl>
                                        <p:attrNameLst>
                                          <p:attrName>ppt_y</p:attrName>
                                        </p:attrNameLst>
                                      </p:cBhvr>
                                      <p:tavLst>
                                        <p:tav tm="0">
                                          <p:val>
                                            <p:strVal val="1+#ppt_h/2"/>
                                          </p:val>
                                        </p:tav>
                                        <p:tav tm="100000">
                                          <p:val>
                                            <p:strVal val="#ppt_y"/>
                                          </p:val>
                                        </p:tav>
                                      </p:tavLst>
                                    </p:anim>
                                  </p:childTnLst>
                                </p:cTn>
                              </p:par>
                              <p:par>
                                <p:cTn id="91" presetID="2" presetClass="entr" presetSubtype="4" fill="hold" grpId="0" nodeType="withEffect">
                                  <p:stCondLst>
                                    <p:cond delay="0"/>
                                  </p:stCondLst>
                                  <p:childTnLst>
                                    <p:set>
                                      <p:cBhvr>
                                        <p:cTn id="92" dur="1" fill="hold">
                                          <p:stCondLst>
                                            <p:cond delay="0"/>
                                          </p:stCondLst>
                                        </p:cTn>
                                        <p:tgtEl>
                                          <p:spTgt spid="10">
                                            <p:txEl>
                                              <p:pRg st="3" end="3"/>
                                            </p:txEl>
                                          </p:spTgt>
                                        </p:tgtEl>
                                        <p:attrNameLst>
                                          <p:attrName>style.visibility</p:attrName>
                                        </p:attrNameLst>
                                      </p:cBhvr>
                                      <p:to>
                                        <p:strVal val="visible"/>
                                      </p:to>
                                    </p:set>
                                    <p:anim calcmode="lin" valueType="num">
                                      <p:cBhvr additive="base">
                                        <p:cTn id="93" dur="500" fill="hold"/>
                                        <p:tgtEl>
                                          <p:spTgt spid="10">
                                            <p:txEl>
                                              <p:pRg st="3" end="3"/>
                                            </p:txEl>
                                          </p:spTgt>
                                        </p:tgtEl>
                                        <p:attrNameLst>
                                          <p:attrName>ppt_x</p:attrName>
                                        </p:attrNameLst>
                                      </p:cBhvr>
                                      <p:tavLst>
                                        <p:tav tm="0">
                                          <p:val>
                                            <p:strVal val="#ppt_x"/>
                                          </p:val>
                                        </p:tav>
                                        <p:tav tm="100000">
                                          <p:val>
                                            <p:strVal val="#ppt_x"/>
                                          </p:val>
                                        </p:tav>
                                      </p:tavLst>
                                    </p:anim>
                                    <p:anim calcmode="lin" valueType="num">
                                      <p:cBhvr additive="base">
                                        <p:cTn id="94" dur="500" fill="hold"/>
                                        <p:tgtEl>
                                          <p:spTgt spid="10">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61_1#4de41ac39.choices?vop=1&amp;pid=007e21867&amp;color=0,0,0&amp;vtp=1&amp;bt=1&amp;bbb=1"/>
          <p:cNvSpPr/>
          <p:nvPr/>
        </p:nvSpPr>
        <p:spPr>
          <a:xfrm>
            <a:off x="832104" y="1078992"/>
            <a:ext cx="10533888" cy="322580"/>
          </a:xfrm>
          <a:prstGeom prst="rect">
            <a:avLst/>
          </a:prstGeom>
          <a:noFill/>
        </p:spPr>
        <p:txBody>
          <a:bodyPr wrap="none" lIns="0" tIns="0" rIns="0" bIns="0" rtlCol="0" anchor="t"/>
          <a:lstStyle/>
          <a:p>
            <a:pPr>
              <a:lnSpc>
                <a:spcPts val="2800"/>
              </a:lnSpc>
              <a:tabLst>
                <a:tab pos="2693670" algn="l"/>
                <a:tab pos="5374640" algn="l"/>
                <a:tab pos="805561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recovered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honoured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measured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created</a:t>
            </a:r>
            <a:endParaRPr lang="en-US" altLang="zh-CN" sz="1800" dirty="0"/>
          </a:p>
        </p:txBody>
      </p:sp>
      <p:sp>
        <p:nvSpPr>
          <p:cNvPr id="3" name="QC_6_AN.162_1#4de41ac39.bracket?vop=1&amp;pid=007e21867&amp;color=0,0,0&amp;vpa=71&amp;vtp=1"/>
          <p:cNvSpPr/>
          <p:nvPr/>
        </p:nvSpPr>
        <p:spPr>
          <a:xfrm>
            <a:off x="1244060" y="1076134"/>
            <a:ext cx="331788" cy="325565"/>
          </a:xfrm>
          <a:prstGeom prst="rect">
            <a:avLst/>
          </a:prstGeom>
          <a:noFill/>
        </p:spPr>
        <p:txBody>
          <a:bodyPr wrap="none" lIns="0" tIns="0" rIns="0" bIns="0" rtlCol="0" anchor="t"/>
          <a:lstStyle/>
          <a:p>
            <a:pPr algn="ctr">
              <a:lnSpc>
                <a:spcPts val="28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4" name="QC_6_AS.163_1#4de41ac39?vop=1&amp;pid=007e21867&amp;color=0,0,0&amp;vtp=1&amp;bbb=1&amp;hb=1"/>
          <p:cNvSpPr/>
          <p:nvPr/>
        </p:nvSpPr>
        <p:spPr>
          <a:xfrm>
            <a:off x="832104" y="1440751"/>
            <a:ext cx="10533888" cy="1052640"/>
          </a:xfrm>
          <a:prstGeom prst="rect">
            <a:avLst/>
          </a:prstGeom>
          <a:noFill/>
        </p:spPr>
        <p:txBody>
          <a:bodyPr wrap="none" lIns="0" tIns="0" rIns="0" bIns="0" rtlCol="0" anchor="t"/>
          <a:lstStyle/>
          <a:p>
            <a:pPr algn="l">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句意为：这个鼓舞人心的团体是由理发师卡罗琳·林德纳于2017年创建的，目的是帮助流浪者</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。根据下文</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hairdresser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Caroline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Lindner可知，该理发师团体是由卡罗琳·林德纳创建的。create意为“创建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”，符合</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7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语境</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。recover意为“恢复”；honour意为“尊重”；measure意为“测量”。故选D项。</a:t>
            </a:r>
            <a:endParaRPr lang="en-US" altLang="zh-CN" dirty="0"/>
          </a:p>
        </p:txBody>
      </p:sp>
      <p:sp>
        <p:nvSpPr>
          <p:cNvPr id="5" name="QC_6_BD.164_1#c943f23a6.choices?vop=1&amp;pid=007e21867&amp;color=0,0,0&amp;vtp=1&amp;bbb=1"/>
          <p:cNvSpPr/>
          <p:nvPr/>
        </p:nvSpPr>
        <p:spPr>
          <a:xfrm>
            <a:off x="832104" y="2541015"/>
            <a:ext cx="10533888" cy="322580"/>
          </a:xfrm>
          <a:prstGeom prst="rect">
            <a:avLst/>
          </a:prstGeom>
          <a:noFill/>
        </p:spPr>
        <p:txBody>
          <a:bodyPr wrap="none" lIns="0" tIns="0" rIns="0" bIns="0" rtlCol="0" anchor="t"/>
          <a:lstStyle/>
          <a:p>
            <a:pPr>
              <a:lnSpc>
                <a:spcPts val="2800"/>
              </a:lnSpc>
              <a:tabLst>
                <a:tab pos="2693670" algn="l"/>
                <a:tab pos="5374640" algn="l"/>
                <a:tab pos="805561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thanks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instead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according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endParaRPr lang="en-US" altLang="zh-CN" sz="1800" dirty="0"/>
          </a:p>
        </p:txBody>
      </p:sp>
      <p:sp>
        <p:nvSpPr>
          <p:cNvPr id="6" name="QC_6_AN.165_1#c943f23a6.bracket?vop=1&amp;pid=007e21867&amp;color=0,0,0&amp;vpa=72&amp;vtp=1"/>
          <p:cNvSpPr/>
          <p:nvPr/>
        </p:nvSpPr>
        <p:spPr>
          <a:xfrm>
            <a:off x="1244060" y="2538157"/>
            <a:ext cx="331788" cy="325565"/>
          </a:xfrm>
          <a:prstGeom prst="rect">
            <a:avLst/>
          </a:prstGeom>
          <a:noFill/>
        </p:spPr>
        <p:txBody>
          <a:bodyPr wrap="none" lIns="0" tIns="0" rIns="0" bIns="0" rtlCol="0" anchor="t"/>
          <a:lstStyle/>
          <a:p>
            <a:pPr algn="ctr">
              <a:lnSpc>
                <a:spcPts val="28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7" name="QC_6_AS.166_1#c943f23a6?vop=1&amp;pid=007e21867&amp;color=0,0,0&amp;vtp=1&amp;bbb=1&amp;hb=1"/>
          <p:cNvSpPr/>
          <p:nvPr/>
        </p:nvSpPr>
        <p:spPr>
          <a:xfrm>
            <a:off x="832104" y="2898393"/>
            <a:ext cx="10533888" cy="1786255"/>
          </a:xfrm>
          <a:prstGeom prst="rect">
            <a:avLst/>
          </a:prstGeom>
          <a:noFill/>
        </p:spPr>
        <p:txBody>
          <a:bodyPr wrap="none" lIns="0" tIns="0" rIns="0" bIns="0" rtlCol="0" anchor="t"/>
          <a:lstStyle/>
          <a:p>
            <a:pPr algn="l">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句意为：从那以后，纳什维尔街头理发师（的数量）增加了，这要归功于“哈迪全明星”项目捐赠的</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1万美</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元</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，以及越来越多的忠实访客。根据下文a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$10,000</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Hardee's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programme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visitors可知，因为“哈迪全明星”项目捐赠的1万美元，</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以及越来越多的忠实访客，</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纳什维尔街头理发师团体得到了发展</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。thanks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to意为“幸亏；由于”，符合语境。instead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of意为“代替</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；而</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7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不是</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”；according</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to意为“依据”；rather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than意为“而不是”。故选A项。</a:t>
            </a:r>
            <a:endParaRPr lang="en-US" altLang="zh-CN" dirty="0"/>
          </a:p>
        </p:txBody>
      </p:sp>
      <p:sp>
        <p:nvSpPr>
          <p:cNvPr id="8" name="QC_6_BD.167_1#1f1a2553b.choices?vop=1&amp;pid=007e21867&amp;color=0,0,0&amp;vtp=1&amp;bbb=1"/>
          <p:cNvSpPr/>
          <p:nvPr/>
        </p:nvSpPr>
        <p:spPr>
          <a:xfrm>
            <a:off x="832104" y="4709857"/>
            <a:ext cx="10533888" cy="322580"/>
          </a:xfrm>
          <a:prstGeom prst="rect">
            <a:avLst/>
          </a:prstGeom>
          <a:noFill/>
        </p:spPr>
        <p:txBody>
          <a:bodyPr wrap="none" lIns="0" tIns="0" rIns="0" bIns="0" rtlCol="0" anchor="t"/>
          <a:lstStyle/>
          <a:p>
            <a:pPr>
              <a:lnSpc>
                <a:spcPts val="2800"/>
              </a:lnSpc>
              <a:tabLst>
                <a:tab pos="2693670" algn="l"/>
                <a:tab pos="5374640" algn="l"/>
                <a:tab pos="805561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careful</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strict</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curious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faithful</a:t>
            </a:r>
            <a:endParaRPr lang="en-US" altLang="zh-CN" sz="1800" dirty="0"/>
          </a:p>
        </p:txBody>
      </p:sp>
      <p:sp>
        <p:nvSpPr>
          <p:cNvPr id="9" name="QC_6_AN.168_1#1f1a2553b.bracket?vop=1&amp;pid=007e21867&amp;color=0,0,0&amp;vpa=73&amp;vtp=1"/>
          <p:cNvSpPr/>
          <p:nvPr/>
        </p:nvSpPr>
        <p:spPr>
          <a:xfrm>
            <a:off x="1244060" y="4706999"/>
            <a:ext cx="331788" cy="325565"/>
          </a:xfrm>
          <a:prstGeom prst="rect">
            <a:avLst/>
          </a:prstGeom>
          <a:noFill/>
        </p:spPr>
        <p:txBody>
          <a:bodyPr wrap="none" lIns="0" tIns="0" rIns="0" bIns="0" rtlCol="0" anchor="t"/>
          <a:lstStyle/>
          <a:p>
            <a:pPr algn="ctr">
              <a:lnSpc>
                <a:spcPts val="28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10" name="QC_6_AS.169_1#1f1a2553b?vop=1&amp;pid=007e21867&amp;color=0,0,0&amp;vtp=1&amp;bbb=1&amp;hb=1"/>
          <p:cNvSpPr/>
          <p:nvPr/>
        </p:nvSpPr>
        <p:spPr>
          <a:xfrm>
            <a:off x="832104" y="5067235"/>
            <a:ext cx="10533888" cy="1052640"/>
          </a:xfrm>
          <a:prstGeom prst="rect">
            <a:avLst/>
          </a:prstGeom>
          <a:noFill/>
        </p:spPr>
        <p:txBody>
          <a:bodyPr wrap="none" lIns="0" tIns="0" rIns="0" bIns="0" rtlCol="0" anchor="t"/>
          <a:lstStyle/>
          <a:p>
            <a:pPr algn="l">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句意见上一题解析。由下文提到的that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provides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80</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haircuts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week可知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，该团体每周能</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提供多达</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80次的免费理发服务，可见这些访客（即流浪者们）是该团体的忠实顾客。faithful意为“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忠实的”，</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7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符合语境</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。careful意为“仔细的”；strict意为“严格的”；curious意为“好奇的”。故选D项。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6">
                                            <p:bg/>
                                          </p:spTgt>
                                        </p:tgtEl>
                                        <p:attrNameLst>
                                          <p:attrName>style.visibility</p:attrName>
                                        </p:attrNameLst>
                                      </p:cBhvr>
                                      <p:to>
                                        <p:strVal val="visible"/>
                                      </p:to>
                                    </p:set>
                                    <p:anim calcmode="lin" valueType="num">
                                      <p:cBhvr additive="base">
                                        <p:cTn id="35"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6" dur="500" fill="hold"/>
                                        <p:tgtEl>
                                          <p:spTgt spid="6">
                                            <p:bg/>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6">
                                            <p:txEl>
                                              <p:pRg st="0" end="0"/>
                                            </p:txEl>
                                          </p:spTgt>
                                        </p:tgtEl>
                                        <p:attrNameLst>
                                          <p:attrName>style.visibility</p:attrName>
                                        </p:attrNameLst>
                                      </p:cBhvr>
                                      <p:to>
                                        <p:strVal val="visible"/>
                                      </p:to>
                                    </p:set>
                                    <p:anim calcmode="lin" valueType="num">
                                      <p:cBhvr additive="base">
                                        <p:cTn id="3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7">
                                            <p:bg/>
                                          </p:spTgt>
                                        </p:tgtEl>
                                        <p:attrNameLst>
                                          <p:attrName>style.visibility</p:attrName>
                                        </p:attrNameLst>
                                      </p:cBhvr>
                                      <p:to>
                                        <p:strVal val="visible"/>
                                      </p:to>
                                    </p:set>
                                    <p:anim calcmode="lin" valueType="num">
                                      <p:cBhvr additive="base">
                                        <p:cTn id="45"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6" dur="500" fill="hold"/>
                                        <p:tgtEl>
                                          <p:spTgt spid="7">
                                            <p:bg/>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7">
                                            <p:txEl>
                                              <p:pRg st="0" end="0"/>
                                            </p:txEl>
                                          </p:spTgt>
                                        </p:tgtEl>
                                        <p:attrNameLst>
                                          <p:attrName>style.visibility</p:attrName>
                                        </p:attrNameLst>
                                      </p:cBhvr>
                                      <p:to>
                                        <p:strVal val="visible"/>
                                      </p:to>
                                    </p:set>
                                    <p:anim calcmode="lin" valueType="num">
                                      <p:cBhvr additive="base">
                                        <p:cTn id="4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
                                            <p:txEl>
                                              <p:pRg st="0" end="0"/>
                                            </p:txEl>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7">
                                            <p:txEl>
                                              <p:pRg st="1" end="1"/>
                                            </p:txEl>
                                          </p:spTgt>
                                        </p:tgtEl>
                                        <p:attrNameLst>
                                          <p:attrName>style.visibility</p:attrName>
                                        </p:attrNameLst>
                                      </p:cBhvr>
                                      <p:to>
                                        <p:strVal val="visible"/>
                                      </p:to>
                                    </p:set>
                                    <p:anim calcmode="lin" valueType="num">
                                      <p:cBhvr additive="base">
                                        <p:cTn id="5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7">
                                            <p:txEl>
                                              <p:pRg st="1" end="1"/>
                                            </p:tx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7">
                                            <p:txEl>
                                              <p:pRg st="2" end="2"/>
                                            </p:txEl>
                                          </p:spTgt>
                                        </p:tgtEl>
                                        <p:attrNameLst>
                                          <p:attrName>style.visibility</p:attrName>
                                        </p:attrNameLst>
                                      </p:cBhvr>
                                      <p:to>
                                        <p:strVal val="visible"/>
                                      </p:to>
                                    </p:set>
                                    <p:anim calcmode="lin" valueType="num">
                                      <p:cBhvr additive="base">
                                        <p:cTn id="57"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7">
                                            <p:txEl>
                                              <p:pRg st="2" end="2"/>
                                            </p:txEl>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7">
                                            <p:txEl>
                                              <p:pRg st="3" end="3"/>
                                            </p:txEl>
                                          </p:spTgt>
                                        </p:tgtEl>
                                        <p:attrNameLst>
                                          <p:attrName>style.visibility</p:attrName>
                                        </p:attrNameLst>
                                      </p:cBhvr>
                                      <p:to>
                                        <p:strVal val="visible"/>
                                      </p:to>
                                    </p:set>
                                    <p:anim calcmode="lin" valueType="num">
                                      <p:cBhvr additive="base">
                                        <p:cTn id="61"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7">
                                            <p:txEl>
                                              <p:pRg st="3" end="3"/>
                                            </p:txEl>
                                          </p:spTgt>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7">
                                            <p:txEl>
                                              <p:pRg st="4" end="4"/>
                                            </p:txEl>
                                          </p:spTgt>
                                        </p:tgtEl>
                                        <p:attrNameLst>
                                          <p:attrName>style.visibility</p:attrName>
                                        </p:attrNameLst>
                                      </p:cBhvr>
                                      <p:to>
                                        <p:strVal val="visible"/>
                                      </p:to>
                                    </p:set>
                                    <p:anim calcmode="lin" valueType="num">
                                      <p:cBhvr additive="base">
                                        <p:cTn id="6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2" presetClass="entr" presetSubtype="4" fill="hold" grpId="0" nodeType="clickEffect">
                                  <p:stCondLst>
                                    <p:cond delay="0"/>
                                  </p:stCondLst>
                                  <p:childTnLst>
                                    <p:set>
                                      <p:cBhvr>
                                        <p:cTn id="70" dur="1" fill="hold">
                                          <p:stCondLst>
                                            <p:cond delay="0"/>
                                          </p:stCondLst>
                                        </p:cTn>
                                        <p:tgtEl>
                                          <p:spTgt spid="9">
                                            <p:bg/>
                                          </p:spTgt>
                                        </p:tgtEl>
                                        <p:attrNameLst>
                                          <p:attrName>style.visibility</p:attrName>
                                        </p:attrNameLst>
                                      </p:cBhvr>
                                      <p:to>
                                        <p:strVal val="visible"/>
                                      </p:to>
                                    </p:set>
                                    <p:anim calcmode="lin" valueType="num">
                                      <p:cBhvr additive="base">
                                        <p:cTn id="71" dur="500" fill="hold"/>
                                        <p:tgtEl>
                                          <p:spTgt spid="9">
                                            <p:bg/>
                                          </p:spTgt>
                                        </p:tgtEl>
                                        <p:attrNameLst>
                                          <p:attrName>ppt_x</p:attrName>
                                        </p:attrNameLst>
                                      </p:cBhvr>
                                      <p:tavLst>
                                        <p:tav tm="0">
                                          <p:val>
                                            <p:strVal val="#ppt_x"/>
                                          </p:val>
                                        </p:tav>
                                        <p:tav tm="100000">
                                          <p:val>
                                            <p:strVal val="#ppt_x"/>
                                          </p:val>
                                        </p:tav>
                                      </p:tavLst>
                                    </p:anim>
                                    <p:anim calcmode="lin" valueType="num">
                                      <p:cBhvr additive="base">
                                        <p:cTn id="72" dur="500" fill="hold"/>
                                        <p:tgtEl>
                                          <p:spTgt spid="9">
                                            <p:bg/>
                                          </p:spTgt>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0"/>
                                  </p:stCondLst>
                                  <p:childTnLst>
                                    <p:set>
                                      <p:cBhvr>
                                        <p:cTn id="74" dur="1" fill="hold">
                                          <p:stCondLst>
                                            <p:cond delay="0"/>
                                          </p:stCondLst>
                                        </p:cTn>
                                        <p:tgtEl>
                                          <p:spTgt spid="9">
                                            <p:txEl>
                                              <p:pRg st="0" end="0"/>
                                            </p:txEl>
                                          </p:spTgt>
                                        </p:tgtEl>
                                        <p:attrNameLst>
                                          <p:attrName>style.visibility</p:attrName>
                                        </p:attrNameLst>
                                      </p:cBhvr>
                                      <p:to>
                                        <p:strVal val="visible"/>
                                      </p:to>
                                    </p:set>
                                    <p:anim calcmode="lin" valueType="num">
                                      <p:cBhvr additive="base">
                                        <p:cTn id="75"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76"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77" fill="hold">
                      <p:stCondLst>
                        <p:cond delay="indefinite"/>
                      </p:stCondLst>
                      <p:childTnLst>
                        <p:par>
                          <p:cTn id="78" fill="hold">
                            <p:stCondLst>
                              <p:cond delay="0"/>
                            </p:stCondLst>
                            <p:childTnLst>
                              <p:par>
                                <p:cTn id="79" presetID="2" presetClass="entr" presetSubtype="4" fill="hold" grpId="0" nodeType="clickEffect">
                                  <p:stCondLst>
                                    <p:cond delay="0"/>
                                  </p:stCondLst>
                                  <p:childTnLst>
                                    <p:set>
                                      <p:cBhvr>
                                        <p:cTn id="80" dur="1" fill="hold">
                                          <p:stCondLst>
                                            <p:cond delay="0"/>
                                          </p:stCondLst>
                                        </p:cTn>
                                        <p:tgtEl>
                                          <p:spTgt spid="10">
                                            <p:bg/>
                                          </p:spTgt>
                                        </p:tgtEl>
                                        <p:attrNameLst>
                                          <p:attrName>style.visibility</p:attrName>
                                        </p:attrNameLst>
                                      </p:cBhvr>
                                      <p:to>
                                        <p:strVal val="visible"/>
                                      </p:to>
                                    </p:set>
                                    <p:anim calcmode="lin" valueType="num">
                                      <p:cBhvr additive="base">
                                        <p:cTn id="81"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82" dur="500" fill="hold"/>
                                        <p:tgtEl>
                                          <p:spTgt spid="10">
                                            <p:bg/>
                                          </p:spTgt>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10">
                                            <p:txEl>
                                              <p:pRg st="0" end="0"/>
                                            </p:txEl>
                                          </p:spTgt>
                                        </p:tgtEl>
                                        <p:attrNameLst>
                                          <p:attrName>style.visibility</p:attrName>
                                        </p:attrNameLst>
                                      </p:cBhvr>
                                      <p:to>
                                        <p:strVal val="visible"/>
                                      </p:to>
                                    </p:set>
                                    <p:anim calcmode="lin" valueType="num">
                                      <p:cBhvr additive="base">
                                        <p:cTn id="85"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10">
                                            <p:txEl>
                                              <p:pRg st="0" end="0"/>
                                            </p:txEl>
                                          </p:spTgt>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stCondLst>
                                    <p:cond delay="0"/>
                                  </p:stCondLst>
                                  <p:childTnLst>
                                    <p:set>
                                      <p:cBhvr>
                                        <p:cTn id="88" dur="1" fill="hold">
                                          <p:stCondLst>
                                            <p:cond delay="0"/>
                                          </p:stCondLst>
                                        </p:cTn>
                                        <p:tgtEl>
                                          <p:spTgt spid="10">
                                            <p:txEl>
                                              <p:pRg st="1" end="1"/>
                                            </p:txEl>
                                          </p:spTgt>
                                        </p:tgtEl>
                                        <p:attrNameLst>
                                          <p:attrName>style.visibility</p:attrName>
                                        </p:attrNameLst>
                                      </p:cBhvr>
                                      <p:to>
                                        <p:strVal val="visible"/>
                                      </p:to>
                                    </p:set>
                                    <p:anim calcmode="lin" valueType="num">
                                      <p:cBhvr additive="base">
                                        <p:cTn id="89"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90" dur="500" fill="hold"/>
                                        <p:tgtEl>
                                          <p:spTgt spid="10">
                                            <p:txEl>
                                              <p:pRg st="1" end="1"/>
                                            </p:txEl>
                                          </p:spTgt>
                                        </p:tgtEl>
                                        <p:attrNameLst>
                                          <p:attrName>ppt_y</p:attrName>
                                        </p:attrNameLst>
                                      </p:cBhvr>
                                      <p:tavLst>
                                        <p:tav tm="0">
                                          <p:val>
                                            <p:strVal val="1+#ppt_h/2"/>
                                          </p:val>
                                        </p:tav>
                                        <p:tav tm="100000">
                                          <p:val>
                                            <p:strVal val="#ppt_y"/>
                                          </p:val>
                                        </p:tav>
                                      </p:tavLst>
                                    </p:anim>
                                  </p:childTnLst>
                                </p:cTn>
                              </p:par>
                              <p:par>
                                <p:cTn id="91" presetID="2" presetClass="entr" presetSubtype="4" fill="hold" grpId="0" nodeType="withEffect">
                                  <p:stCondLst>
                                    <p:cond delay="0"/>
                                  </p:stCondLst>
                                  <p:childTnLst>
                                    <p:set>
                                      <p:cBhvr>
                                        <p:cTn id="92" dur="1" fill="hold">
                                          <p:stCondLst>
                                            <p:cond delay="0"/>
                                          </p:stCondLst>
                                        </p:cTn>
                                        <p:tgtEl>
                                          <p:spTgt spid="10">
                                            <p:txEl>
                                              <p:pRg st="2" end="2"/>
                                            </p:txEl>
                                          </p:spTgt>
                                        </p:tgtEl>
                                        <p:attrNameLst>
                                          <p:attrName>style.visibility</p:attrName>
                                        </p:attrNameLst>
                                      </p:cBhvr>
                                      <p:to>
                                        <p:strVal val="visible"/>
                                      </p:to>
                                    </p:set>
                                    <p:anim calcmode="lin" valueType="num">
                                      <p:cBhvr additive="base">
                                        <p:cTn id="93" dur="500" fill="hold"/>
                                        <p:tgtEl>
                                          <p:spTgt spid="10">
                                            <p:txEl>
                                              <p:pRg st="2" end="2"/>
                                            </p:txEl>
                                          </p:spTgt>
                                        </p:tgtEl>
                                        <p:attrNameLst>
                                          <p:attrName>ppt_x</p:attrName>
                                        </p:attrNameLst>
                                      </p:cBhvr>
                                      <p:tavLst>
                                        <p:tav tm="0">
                                          <p:val>
                                            <p:strVal val="#ppt_x"/>
                                          </p:val>
                                        </p:tav>
                                        <p:tav tm="100000">
                                          <p:val>
                                            <p:strVal val="#ppt_x"/>
                                          </p:val>
                                        </p:tav>
                                      </p:tavLst>
                                    </p:anim>
                                    <p:anim calcmode="lin" valueType="num">
                                      <p:cBhvr additive="base">
                                        <p:cTn id="94" dur="500" fill="hold"/>
                                        <p:tgtEl>
                                          <p:spTgt spid="10">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70_1#54acef3c4.choices?vop=1&amp;pid=007e21867&amp;color=0,0,0&amp;vtp=1&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2693670" algn="l"/>
                <a:tab pos="5374640" algn="l"/>
                <a:tab pos="805561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usually</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hardly</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successfully</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finally</a:t>
            </a:r>
            <a:endParaRPr lang="en-US" altLang="zh-CN" sz="1800" dirty="0"/>
          </a:p>
        </p:txBody>
      </p:sp>
      <p:sp>
        <p:nvSpPr>
          <p:cNvPr id="3" name="QC_6_AN.171_1#54acef3c4.bracket?vop=1&amp;pid=007e21867&amp;color=0,0,0&amp;vpa=74&amp;vtp=1"/>
          <p:cNvSpPr/>
          <p:nvPr/>
        </p:nvSpPr>
        <p:spPr>
          <a:xfrm>
            <a:off x="12440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4" name="QC_6_AS.172_1#54acef3c4?vop=1&amp;pid=007e21867&amp;color=0,0,0&amp;vtp=1&amp;bbb=1&amp;hb=1"/>
          <p:cNvSpPr/>
          <p:nvPr/>
        </p:nvSpPr>
        <p:spPr>
          <a:xfrm>
            <a:off x="832104" y="1490980"/>
            <a:ext cx="10533888" cy="203073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句意为：林德纳认为，理发师（团体）之所以发展得如此成功，是因为他们与访客建立了联系</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，他们就把</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访客当作付费顾客对待</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。根据下文“because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connections</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paying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customers”可知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，由于理发师们</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与访客之间建立了联系</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，把他们当作付费顾客来对待，该理发师团体得到了成功的发展。</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successfully意为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成功地”，符合语境。usually意为“通常”；hardly意为“几乎不”；finally意为“最终”。故选C项。</a:t>
            </a:r>
            <a:endParaRPr lang="en-US" altLang="zh-CN" sz="1800" dirty="0"/>
          </a:p>
          <a:p>
            <a:pPr>
              <a:lnSpc>
                <a:spcPts val="3100"/>
              </a:lnSpc>
            </a:pPr>
            <a:r>
              <a:rPr lang="en-US" altLang="zh-CN"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招法一点通</a:t>
            </a:r>
            <a:endParaRPr lang="en-US" altLang="zh-CN" dirty="0"/>
          </a:p>
        </p:txBody>
      </p:sp>
      <p:pic>
        <p:nvPicPr>
          <p:cNvPr id="5" name="QC_6_AS.172_2#54acef3c4?vop=1&amp;pid=007e21867&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154680" y="3641090"/>
            <a:ext cx="5879592" cy="1389888"/>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4">
                                            <p:txEl>
                                              <p:pRg st="4" end="4"/>
                                            </p:txEl>
                                          </p:spTgt>
                                        </p:tgtEl>
                                        <p:attrNameLst>
                                          <p:attrName>style.visibility</p:attrName>
                                        </p:attrNameLst>
                                      </p:cBhvr>
                                      <p:to>
                                        <p:strVal val="visible"/>
                                      </p:to>
                                    </p:set>
                                    <p:anim calcmode="lin" valueType="num">
                                      <p:cBhvr additive="base">
                                        <p:cTn id="37"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4" end="4"/>
                                            </p:txEl>
                                          </p:spTgt>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5"/>
                                        </p:tgtEl>
                                        <p:attrNameLst>
                                          <p:attrName>style.visibility</p:attrName>
                                        </p:attrNameLst>
                                      </p:cBhvr>
                                      <p:to>
                                        <p:strVal val="visible"/>
                                      </p:to>
                                    </p:set>
                                    <p:anim calcmode="lin" valueType="num">
                                      <p:cBhvr additive="base">
                                        <p:cTn id="41" dur="500" fill="hold"/>
                                        <p:tgtEl>
                                          <p:spTgt spid="5"/>
                                        </p:tgtEl>
                                        <p:attrNameLst>
                                          <p:attrName>ppt_x</p:attrName>
                                        </p:attrNameLst>
                                      </p:cBhvr>
                                      <p:tavLst>
                                        <p:tav tm="0">
                                          <p:val>
                                            <p:strVal val="#ppt_x"/>
                                          </p:val>
                                        </p:tav>
                                        <p:tav tm="100000">
                                          <p:val>
                                            <p:strVal val="#ppt_x"/>
                                          </p:val>
                                        </p:tav>
                                      </p:tavLst>
                                    </p:anim>
                                    <p:anim calcmode="lin" valueType="num">
                                      <p:cBhvr additive="base">
                                        <p:cTn id="4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73_1#f34d6892d.choices?vop=1&amp;pid=007e21867&amp;color=0,0,0&amp;vtp=1&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2693670" algn="l"/>
                <a:tab pos="5374640" algn="l"/>
                <a:tab pos="805561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hair</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clothes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shoes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dresses</a:t>
            </a:r>
            <a:endParaRPr lang="en-US" altLang="zh-CN" sz="1800" dirty="0"/>
          </a:p>
        </p:txBody>
      </p:sp>
      <p:sp>
        <p:nvSpPr>
          <p:cNvPr id="3" name="QC_6_AN.174_1#f34d6892d.bracket?vop=1&amp;pid=007e21867&amp;color=0,0,0&amp;vpa=75&amp;vtp=1"/>
          <p:cNvSpPr/>
          <p:nvPr/>
        </p:nvSpPr>
        <p:spPr>
          <a:xfrm>
            <a:off x="12440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4" name="QC_6_AS.175_1#f34d6892d?vop=1&amp;pid=007e21867&amp;color=0,0,0&amp;vtp=1&amp;bbb=1&amp;hb=1"/>
          <p:cNvSpPr/>
          <p:nvPr/>
        </p:nvSpPr>
        <p:spPr>
          <a:xfrm>
            <a:off x="832104" y="149098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句意为：她说：“我知道大多数人对头发都很挑剔，我们的员工也不例外。”本文内容主要与haircuts</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相关，</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选项中只有</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A项hair与haircuts紧密相关。故选A项。</a:t>
            </a:r>
            <a:endParaRPr lang="en-US" altLang="zh-CN" dirty="0"/>
          </a:p>
        </p:txBody>
      </p:sp>
      <p:sp>
        <p:nvSpPr>
          <p:cNvPr id="5" name="QC_6_BD.176_1#f09e995b4.choices?vop=1&amp;pid=007e21867&amp;color=0,0,0&amp;vtp=1&amp;bbb=1"/>
          <p:cNvSpPr/>
          <p:nvPr/>
        </p:nvSpPr>
        <p:spPr>
          <a:xfrm>
            <a:off x="832104" y="2318448"/>
            <a:ext cx="10533888" cy="360680"/>
          </a:xfrm>
          <a:prstGeom prst="rect">
            <a:avLst/>
          </a:prstGeom>
          <a:noFill/>
        </p:spPr>
        <p:txBody>
          <a:bodyPr wrap="none" lIns="0" tIns="0" rIns="0" bIns="0" rtlCol="0" anchor="t"/>
          <a:lstStyle/>
          <a:p>
            <a:pPr>
              <a:lnSpc>
                <a:spcPts val="3200"/>
              </a:lnSpc>
              <a:tabLst>
                <a:tab pos="2693670" algn="l"/>
                <a:tab pos="5374640" algn="l"/>
                <a:tab pos="805561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assisted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got</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reminded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ordered</a:t>
            </a:r>
            <a:endParaRPr lang="en-US" altLang="zh-CN" sz="1800" dirty="0"/>
          </a:p>
        </p:txBody>
      </p:sp>
      <p:sp>
        <p:nvSpPr>
          <p:cNvPr id="6" name="QC_6_AN.177_1#f09e995b4.bracket?vop=1&amp;pid=007e21867&amp;color=0,0,0&amp;vpa=76&amp;vtp=1"/>
          <p:cNvSpPr/>
          <p:nvPr/>
        </p:nvSpPr>
        <p:spPr>
          <a:xfrm>
            <a:off x="1244060" y="2314638"/>
            <a:ext cx="3190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7" name="QC_6_AS.178_1#f09e995b4?vop=1&amp;pid=007e21867&amp;color=0,0,0&amp;vtp=1&amp;bbb=1&amp;hb=1"/>
          <p:cNvSpPr/>
          <p:nvPr/>
        </p:nvSpPr>
        <p:spPr>
          <a:xfrm>
            <a:off x="832104" y="2738755"/>
            <a:ext cx="10533888" cy="16114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句意为：我们必须证明我们自己并获得信任，这才会使得人们最终每个星期一都回来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。结合句意以及下文</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Monday可知，理发师们获得了流浪者的信任，这使得他们会定期来理发。</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sth是固定短语，意为“使某人做某事”，符合语境。assist意为“帮助”；remind意为“提醒</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”；order</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“命令”。故选B项。</a:t>
            </a:r>
            <a:endParaRPr lang="en-US" altLang="zh-CN" dirty="0"/>
          </a:p>
        </p:txBody>
      </p:sp>
      <p:sp>
        <p:nvSpPr>
          <p:cNvPr id="8" name="QC_6_BD.179_1#df5251de9.choices?vop=1&amp;pid=007e21867&amp;color=0,0,0&amp;vtp=1&amp;bbb=1"/>
          <p:cNvSpPr/>
          <p:nvPr/>
        </p:nvSpPr>
        <p:spPr>
          <a:xfrm>
            <a:off x="832104" y="4384738"/>
            <a:ext cx="10533888" cy="360680"/>
          </a:xfrm>
          <a:prstGeom prst="rect">
            <a:avLst/>
          </a:prstGeom>
          <a:noFill/>
        </p:spPr>
        <p:txBody>
          <a:bodyPr wrap="none" lIns="0" tIns="0" rIns="0" bIns="0" rtlCol="0" anchor="t"/>
          <a:lstStyle/>
          <a:p>
            <a:pPr>
              <a:lnSpc>
                <a:spcPts val="3200"/>
              </a:lnSpc>
              <a:tabLst>
                <a:tab pos="2693670" algn="l"/>
                <a:tab pos="5374640" algn="l"/>
                <a:tab pos="805561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activity</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detail</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argument</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dream</a:t>
            </a:r>
            <a:endParaRPr lang="en-US" altLang="zh-CN" sz="1800" dirty="0"/>
          </a:p>
        </p:txBody>
      </p:sp>
      <p:sp>
        <p:nvSpPr>
          <p:cNvPr id="9" name="QC_6_AN.180_1#df5251de9.bracket?vop=1&amp;pid=007e21867&amp;color=0,0,0&amp;vpa=77&amp;vtp=1"/>
          <p:cNvSpPr/>
          <p:nvPr/>
        </p:nvSpPr>
        <p:spPr>
          <a:xfrm>
            <a:off x="1358360" y="4380928"/>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10" name="QC_6_AS.181_1#df5251de9?vop=1&amp;pid=007e21867&amp;color=0,0,0&amp;vtp=1&amp;bbb=1&amp;hb=1"/>
          <p:cNvSpPr/>
          <p:nvPr/>
        </p:nvSpPr>
        <p:spPr>
          <a:xfrm>
            <a:off x="832104" y="4805045"/>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句意为：一开始只是一个人的努力，现在已经成为一项全市范围的活动，每周提供多达80</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次的免费理发。</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根据下文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provides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80</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haircuts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week可知，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此处指免费理发现在成了全市的活动。</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activity</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意为“活动”，符合语境。detail意为“细节”；argument意为“争吵”；dream意为“梦想”。故选A项。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 calcmode="lin" valueType="num">
                                      <p:cBhvr additive="base">
                                        <p:cTn id="31"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2" dur="500" fill="hold"/>
                                        <p:tgtEl>
                                          <p:spTgt spid="6">
                                            <p:bg/>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6">
                                            <p:txEl>
                                              <p:pRg st="0" end="0"/>
                                            </p:txEl>
                                          </p:spTgt>
                                        </p:tgtEl>
                                        <p:attrNameLst>
                                          <p:attrName>style.visibility</p:attrName>
                                        </p:attrNameLst>
                                      </p:cBhvr>
                                      <p:to>
                                        <p:strVal val="visible"/>
                                      </p:to>
                                    </p:set>
                                    <p:anim calcmode="lin" valueType="num">
                                      <p:cBhvr additive="base">
                                        <p:cTn id="3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7">
                                            <p:bg/>
                                          </p:spTgt>
                                        </p:tgtEl>
                                        <p:attrNameLst>
                                          <p:attrName>style.visibility</p:attrName>
                                        </p:attrNameLst>
                                      </p:cBhvr>
                                      <p:to>
                                        <p:strVal val="visible"/>
                                      </p:to>
                                    </p:set>
                                    <p:anim calcmode="lin" valueType="num">
                                      <p:cBhvr additive="base">
                                        <p:cTn id="41"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2" dur="500" fill="hold"/>
                                        <p:tgtEl>
                                          <p:spTgt spid="7">
                                            <p:bg/>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7">
                                            <p:txEl>
                                              <p:pRg st="0" end="0"/>
                                            </p:txEl>
                                          </p:spTgt>
                                        </p:tgtEl>
                                        <p:attrNameLst>
                                          <p:attrName>style.visibility</p:attrName>
                                        </p:attrNameLst>
                                      </p:cBhvr>
                                      <p:to>
                                        <p:strVal val="visible"/>
                                      </p:to>
                                    </p:set>
                                    <p:anim calcmode="lin" valueType="num">
                                      <p:cBhvr additive="base">
                                        <p:cTn id="4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7">
                                            <p:txEl>
                                              <p:pRg st="0" end="0"/>
                                            </p:txEl>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7">
                                            <p:txEl>
                                              <p:pRg st="1" end="1"/>
                                            </p:txEl>
                                          </p:spTgt>
                                        </p:tgtEl>
                                        <p:attrNameLst>
                                          <p:attrName>style.visibility</p:attrName>
                                        </p:attrNameLst>
                                      </p:cBhvr>
                                      <p:to>
                                        <p:strVal val="visible"/>
                                      </p:to>
                                    </p:set>
                                    <p:anim calcmode="lin" valueType="num">
                                      <p:cBhvr additive="base">
                                        <p:cTn id="49"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
                                            <p:txEl>
                                              <p:pRg st="1" end="1"/>
                                            </p:txEl>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7">
                                            <p:txEl>
                                              <p:pRg st="2" end="2"/>
                                            </p:txEl>
                                          </p:spTgt>
                                        </p:tgtEl>
                                        <p:attrNameLst>
                                          <p:attrName>style.visibility</p:attrName>
                                        </p:attrNameLst>
                                      </p:cBhvr>
                                      <p:to>
                                        <p:strVal val="visible"/>
                                      </p:to>
                                    </p:set>
                                    <p:anim calcmode="lin" valueType="num">
                                      <p:cBhvr additive="base">
                                        <p:cTn id="53"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7">
                                            <p:txEl>
                                              <p:pRg st="2" end="2"/>
                                            </p:tx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7">
                                            <p:txEl>
                                              <p:pRg st="3" end="3"/>
                                            </p:txEl>
                                          </p:spTgt>
                                        </p:tgtEl>
                                        <p:attrNameLst>
                                          <p:attrName>style.visibility</p:attrName>
                                        </p:attrNameLst>
                                      </p:cBhvr>
                                      <p:to>
                                        <p:strVal val="visible"/>
                                      </p:to>
                                    </p:set>
                                    <p:anim calcmode="lin" valueType="num">
                                      <p:cBhvr additive="base">
                                        <p:cTn id="57"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grpId="0" nodeType="clickEffect">
                                  <p:stCondLst>
                                    <p:cond delay="0"/>
                                  </p:stCondLst>
                                  <p:childTnLst>
                                    <p:set>
                                      <p:cBhvr>
                                        <p:cTn id="62" dur="1" fill="hold">
                                          <p:stCondLst>
                                            <p:cond delay="0"/>
                                          </p:stCondLst>
                                        </p:cTn>
                                        <p:tgtEl>
                                          <p:spTgt spid="9">
                                            <p:bg/>
                                          </p:spTgt>
                                        </p:tgtEl>
                                        <p:attrNameLst>
                                          <p:attrName>style.visibility</p:attrName>
                                        </p:attrNameLst>
                                      </p:cBhvr>
                                      <p:to>
                                        <p:strVal val="visible"/>
                                      </p:to>
                                    </p:set>
                                    <p:anim calcmode="lin" valueType="num">
                                      <p:cBhvr additive="base">
                                        <p:cTn id="63" dur="500" fill="hold"/>
                                        <p:tgtEl>
                                          <p:spTgt spid="9">
                                            <p:bg/>
                                          </p:spTgt>
                                        </p:tgtEl>
                                        <p:attrNameLst>
                                          <p:attrName>ppt_x</p:attrName>
                                        </p:attrNameLst>
                                      </p:cBhvr>
                                      <p:tavLst>
                                        <p:tav tm="0">
                                          <p:val>
                                            <p:strVal val="#ppt_x"/>
                                          </p:val>
                                        </p:tav>
                                        <p:tav tm="100000">
                                          <p:val>
                                            <p:strVal val="#ppt_x"/>
                                          </p:val>
                                        </p:tav>
                                      </p:tavLst>
                                    </p:anim>
                                    <p:anim calcmode="lin" valueType="num">
                                      <p:cBhvr additive="base">
                                        <p:cTn id="64" dur="500" fill="hold"/>
                                        <p:tgtEl>
                                          <p:spTgt spid="9">
                                            <p:bg/>
                                          </p:spTgt>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9">
                                            <p:txEl>
                                              <p:pRg st="0" end="0"/>
                                            </p:txEl>
                                          </p:spTgt>
                                        </p:tgtEl>
                                        <p:attrNameLst>
                                          <p:attrName>style.visibility</p:attrName>
                                        </p:attrNameLst>
                                      </p:cBhvr>
                                      <p:to>
                                        <p:strVal val="visible"/>
                                      </p:to>
                                    </p:set>
                                    <p:anim calcmode="lin" valueType="num">
                                      <p:cBhvr additive="base">
                                        <p:cTn id="67"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10">
                                            <p:bg/>
                                          </p:spTgt>
                                        </p:tgtEl>
                                        <p:attrNameLst>
                                          <p:attrName>style.visibility</p:attrName>
                                        </p:attrNameLst>
                                      </p:cBhvr>
                                      <p:to>
                                        <p:strVal val="visible"/>
                                      </p:to>
                                    </p:set>
                                    <p:anim calcmode="lin" valueType="num">
                                      <p:cBhvr additive="base">
                                        <p:cTn id="73"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74" dur="500" fill="hold"/>
                                        <p:tgtEl>
                                          <p:spTgt spid="10">
                                            <p:bg/>
                                          </p:spTgt>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10">
                                            <p:txEl>
                                              <p:pRg st="0" end="0"/>
                                            </p:txEl>
                                          </p:spTgt>
                                        </p:tgtEl>
                                        <p:attrNameLst>
                                          <p:attrName>style.visibility</p:attrName>
                                        </p:attrNameLst>
                                      </p:cBhvr>
                                      <p:to>
                                        <p:strVal val="visible"/>
                                      </p:to>
                                    </p:set>
                                    <p:anim calcmode="lin" valueType="num">
                                      <p:cBhvr additive="base">
                                        <p:cTn id="77"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78" dur="500" fill="hold"/>
                                        <p:tgtEl>
                                          <p:spTgt spid="10">
                                            <p:txEl>
                                              <p:pRg st="0" end="0"/>
                                            </p:txEl>
                                          </p:spTgt>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10">
                                            <p:txEl>
                                              <p:pRg st="1" end="1"/>
                                            </p:txEl>
                                          </p:spTgt>
                                        </p:tgtEl>
                                        <p:attrNameLst>
                                          <p:attrName>style.visibility</p:attrName>
                                        </p:attrNameLst>
                                      </p:cBhvr>
                                      <p:to>
                                        <p:strVal val="visible"/>
                                      </p:to>
                                    </p:set>
                                    <p:anim calcmode="lin" valueType="num">
                                      <p:cBhvr additive="base">
                                        <p:cTn id="81"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82" dur="500" fill="hold"/>
                                        <p:tgtEl>
                                          <p:spTgt spid="10">
                                            <p:txEl>
                                              <p:pRg st="1" end="1"/>
                                            </p:txEl>
                                          </p:spTgt>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10">
                                            <p:txEl>
                                              <p:pRg st="2" end="2"/>
                                            </p:txEl>
                                          </p:spTgt>
                                        </p:tgtEl>
                                        <p:attrNameLst>
                                          <p:attrName>style.visibility</p:attrName>
                                        </p:attrNameLst>
                                      </p:cBhvr>
                                      <p:to>
                                        <p:strVal val="visible"/>
                                      </p:to>
                                    </p:set>
                                    <p:anim calcmode="lin" valueType="num">
                                      <p:cBhvr additive="base">
                                        <p:cTn id="85" dur="500" fill="hold"/>
                                        <p:tgtEl>
                                          <p:spTgt spid="10">
                                            <p:txEl>
                                              <p:pRg st="2" end="2"/>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10">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82_1#3ef03ada2.choices?vop=1&amp;pid=007e21867&amp;color=0,0,0&amp;vtp=1&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2693670" algn="l"/>
                <a:tab pos="5374640" algn="l"/>
                <a:tab pos="805561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refuses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hunts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surfs</a:t>
            </a:r>
            <a:endParaRPr lang="en-US" altLang="zh-CN" sz="1800" dirty="0"/>
          </a:p>
        </p:txBody>
      </p:sp>
      <p:sp>
        <p:nvSpPr>
          <p:cNvPr id="3" name="QC_6_AN.183_1#3ef03ada2.bracket?vop=1&amp;pid=007e21867&amp;color=0,0,0&amp;vpa=78&amp;vtp=1"/>
          <p:cNvSpPr/>
          <p:nvPr/>
        </p:nvSpPr>
        <p:spPr>
          <a:xfrm>
            <a:off x="1349851"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4" name="QC_6_AS.184_1#3ef03ada2?vop=1&amp;pid=007e21867&amp;color=0,0,0&amp;vtp=1&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句意为：林德纳甚至计划扩大这个项目，把纳什维尔街头理发师带到这座城市以外的地方。根据下文</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enlarge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programme可知，林德纳甚至计划扩大这个项目。plan意为“计划”，符合语境。refuse意为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“拒</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绝</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”；hunt意为“狩猎”；surf意为“冲浪”。故选C项。</a:t>
            </a:r>
            <a:endParaRPr lang="en-US" altLang="zh-CN" dirty="0"/>
          </a:p>
        </p:txBody>
      </p:sp>
      <p:sp>
        <p:nvSpPr>
          <p:cNvPr id="5" name="QC_6_BD.185_1#88c78ce91.choices?vop=1&amp;pid=007e21867&amp;color=0,0,0&amp;vtp=1&amp;bbb=1"/>
          <p:cNvSpPr/>
          <p:nvPr/>
        </p:nvSpPr>
        <p:spPr>
          <a:xfrm>
            <a:off x="832104" y="2730563"/>
            <a:ext cx="10533888" cy="360680"/>
          </a:xfrm>
          <a:prstGeom prst="rect">
            <a:avLst/>
          </a:prstGeom>
          <a:noFill/>
        </p:spPr>
        <p:txBody>
          <a:bodyPr wrap="none" lIns="0" tIns="0" rIns="0" bIns="0" rtlCol="0" anchor="t"/>
          <a:lstStyle/>
          <a:p>
            <a:pPr>
              <a:lnSpc>
                <a:spcPts val="3200"/>
              </a:lnSpc>
              <a:tabLst>
                <a:tab pos="2693670" algn="l"/>
                <a:tab pos="5374640" algn="l"/>
                <a:tab pos="805561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mistake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promise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decision</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difference</a:t>
            </a:r>
            <a:endParaRPr lang="en-US" altLang="zh-CN" sz="1800" dirty="0"/>
          </a:p>
        </p:txBody>
      </p:sp>
      <p:sp>
        <p:nvSpPr>
          <p:cNvPr id="6" name="QC_6_AN.186_1#88c78ce91.bracket?vop=1&amp;pid=007e21867&amp;color=0,0,0&amp;vpa=79&amp;vtp=1"/>
          <p:cNvSpPr/>
          <p:nvPr/>
        </p:nvSpPr>
        <p:spPr>
          <a:xfrm>
            <a:off x="1358360" y="2726753"/>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7" name="QC_6_AS.187_1#88c78ce91?vop=1&amp;pid=007e21867&amp;color=0,0,0&amp;vtp=1&amp;bbb=1&amp;hb=1"/>
          <p:cNvSpPr/>
          <p:nvPr/>
        </p:nvSpPr>
        <p:spPr>
          <a:xfrm>
            <a:off x="832104" y="3150870"/>
            <a:ext cx="10533888" cy="20305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句意为：在那之前，这个团队希望通过他们鼓舞人心的故事来产生影响。结合句意以及下文的to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barbering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communities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communities可知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，此处</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是指该团体希望通过自己的故事鼓励世界各地的人们建立自己的理发社区</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，即产生影响。make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difference</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是固定短语，意为“起作用；有影响”。difference意为“不同”，符合语境。mistake意为“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错误”；</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promise</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意为“承诺”；decision意为“决定”。故选D项。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6">
                                            <p:bg/>
                                          </p:spTgt>
                                        </p:tgtEl>
                                        <p:attrNameLst>
                                          <p:attrName>style.visibility</p:attrName>
                                        </p:attrNameLst>
                                      </p:cBhvr>
                                      <p:to>
                                        <p:strVal val="visible"/>
                                      </p:to>
                                    </p:set>
                                    <p:anim calcmode="lin" valueType="num">
                                      <p:cBhvr additive="base">
                                        <p:cTn id="35"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6" dur="500" fill="hold"/>
                                        <p:tgtEl>
                                          <p:spTgt spid="6">
                                            <p:bg/>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6">
                                            <p:txEl>
                                              <p:pRg st="0" end="0"/>
                                            </p:txEl>
                                          </p:spTgt>
                                        </p:tgtEl>
                                        <p:attrNameLst>
                                          <p:attrName>style.visibility</p:attrName>
                                        </p:attrNameLst>
                                      </p:cBhvr>
                                      <p:to>
                                        <p:strVal val="visible"/>
                                      </p:to>
                                    </p:set>
                                    <p:anim calcmode="lin" valueType="num">
                                      <p:cBhvr additive="base">
                                        <p:cTn id="3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7">
                                            <p:bg/>
                                          </p:spTgt>
                                        </p:tgtEl>
                                        <p:attrNameLst>
                                          <p:attrName>style.visibility</p:attrName>
                                        </p:attrNameLst>
                                      </p:cBhvr>
                                      <p:to>
                                        <p:strVal val="visible"/>
                                      </p:to>
                                    </p:set>
                                    <p:anim calcmode="lin" valueType="num">
                                      <p:cBhvr additive="base">
                                        <p:cTn id="45"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6" dur="500" fill="hold"/>
                                        <p:tgtEl>
                                          <p:spTgt spid="7">
                                            <p:bg/>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7">
                                            <p:txEl>
                                              <p:pRg st="0" end="0"/>
                                            </p:txEl>
                                          </p:spTgt>
                                        </p:tgtEl>
                                        <p:attrNameLst>
                                          <p:attrName>style.visibility</p:attrName>
                                        </p:attrNameLst>
                                      </p:cBhvr>
                                      <p:to>
                                        <p:strVal val="visible"/>
                                      </p:to>
                                    </p:set>
                                    <p:anim calcmode="lin" valueType="num">
                                      <p:cBhvr additive="base">
                                        <p:cTn id="4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
                                            <p:txEl>
                                              <p:pRg st="0" end="0"/>
                                            </p:txEl>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7">
                                            <p:txEl>
                                              <p:pRg st="1" end="1"/>
                                            </p:txEl>
                                          </p:spTgt>
                                        </p:tgtEl>
                                        <p:attrNameLst>
                                          <p:attrName>style.visibility</p:attrName>
                                        </p:attrNameLst>
                                      </p:cBhvr>
                                      <p:to>
                                        <p:strVal val="visible"/>
                                      </p:to>
                                    </p:set>
                                    <p:anim calcmode="lin" valueType="num">
                                      <p:cBhvr additive="base">
                                        <p:cTn id="5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7">
                                            <p:txEl>
                                              <p:pRg st="1" end="1"/>
                                            </p:tx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7">
                                            <p:txEl>
                                              <p:pRg st="2" end="2"/>
                                            </p:txEl>
                                          </p:spTgt>
                                        </p:tgtEl>
                                        <p:attrNameLst>
                                          <p:attrName>style.visibility</p:attrName>
                                        </p:attrNameLst>
                                      </p:cBhvr>
                                      <p:to>
                                        <p:strVal val="visible"/>
                                      </p:to>
                                    </p:set>
                                    <p:anim calcmode="lin" valueType="num">
                                      <p:cBhvr additive="base">
                                        <p:cTn id="57"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7">
                                            <p:txEl>
                                              <p:pRg st="2" end="2"/>
                                            </p:txEl>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7">
                                            <p:txEl>
                                              <p:pRg st="3" end="3"/>
                                            </p:txEl>
                                          </p:spTgt>
                                        </p:tgtEl>
                                        <p:attrNameLst>
                                          <p:attrName>style.visibility</p:attrName>
                                        </p:attrNameLst>
                                      </p:cBhvr>
                                      <p:to>
                                        <p:strVal val="visible"/>
                                      </p:to>
                                    </p:set>
                                    <p:anim calcmode="lin" valueType="num">
                                      <p:cBhvr additive="base">
                                        <p:cTn id="61"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7">
                                            <p:txEl>
                                              <p:pRg st="3" end="3"/>
                                            </p:txEl>
                                          </p:spTgt>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7">
                                            <p:txEl>
                                              <p:pRg st="4" end="4"/>
                                            </p:txEl>
                                          </p:spTgt>
                                        </p:tgtEl>
                                        <p:attrNameLst>
                                          <p:attrName>style.visibility</p:attrName>
                                        </p:attrNameLst>
                                      </p:cBhvr>
                                      <p:to>
                                        <p:strVal val="visible"/>
                                      </p:to>
                                    </p:set>
                                    <p:anim calcmode="lin" valueType="num">
                                      <p:cBhvr additive="base">
                                        <p:cTn id="6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88_1#3fc6bac41.choices?vop=1&amp;pid=007e21867&amp;color=0,0,0&amp;vtp=1&amp;bt=1&amp;bbb=1"/>
          <p:cNvSpPr/>
          <p:nvPr/>
        </p:nvSpPr>
        <p:spPr>
          <a:xfrm>
            <a:off x="832104" y="1078992"/>
            <a:ext cx="10533888" cy="341630"/>
          </a:xfrm>
          <a:prstGeom prst="rect">
            <a:avLst/>
          </a:prstGeom>
          <a:noFill/>
        </p:spPr>
        <p:txBody>
          <a:bodyPr wrap="none" lIns="0" tIns="0" rIns="0" bIns="0" rtlCol="0" anchor="t"/>
          <a:lstStyle/>
          <a:p>
            <a:pPr>
              <a:lnSpc>
                <a:spcPts val="3000"/>
              </a:lnSpc>
              <a:tabLst>
                <a:tab pos="2693670" algn="l"/>
                <a:tab pos="5374640" algn="l"/>
                <a:tab pos="805561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force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inform</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encourage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permit</a:t>
            </a:r>
            <a:endParaRPr lang="en-US" altLang="zh-CN" sz="1800" dirty="0"/>
          </a:p>
        </p:txBody>
      </p:sp>
      <p:sp>
        <p:nvSpPr>
          <p:cNvPr id="3" name="QC_6_AN.189_1#3fc6bac41.bracket?vop=1&amp;pid=007e21867&amp;color=0,0,0&amp;vpa=80&amp;vtp=1"/>
          <p:cNvSpPr/>
          <p:nvPr/>
        </p:nvSpPr>
        <p:spPr>
          <a:xfrm>
            <a:off x="1358360" y="1072578"/>
            <a:ext cx="331788" cy="344615"/>
          </a:xfrm>
          <a:prstGeom prst="rect">
            <a:avLst/>
          </a:prstGeom>
          <a:noFill/>
        </p:spPr>
        <p:txBody>
          <a:bodyPr wrap="none" lIns="0" tIns="0" rIns="0" bIns="0" rtlCol="0" anchor="t"/>
          <a:lstStyle/>
          <a:p>
            <a:pPr algn="ctr">
              <a:lnSpc>
                <a:spcPts val="30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4" name="QC_6_AS.190_1#3fc6bac41?vop=1&amp;pid=007e21867&amp;color=0,0,0&amp;vtp=1&amp;bbb=1&amp;hb=1"/>
          <p:cNvSpPr/>
          <p:nvPr/>
        </p:nvSpPr>
        <p:spPr>
          <a:xfrm>
            <a:off x="832104" y="1470151"/>
            <a:ext cx="10533888" cy="151619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句意为：他们说：“我们的最终目标是鼓励世界各地的其他人建立他们自己的理发社区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，并帮助他们的社</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区</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。”根据下文to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barbering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communities可知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，他们的目的是鼓励世界各地的人们像他们一</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样建立自己的理发社区</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。encourage意为“鼓励”，符合语境。force意为“强迫”；inform意为“通知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”；permit</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“允许”。故选C项。</a:t>
            </a:r>
            <a:endParaRPr lang="en-US" altLang="zh-CN" dirty="0"/>
          </a:p>
        </p:txBody>
      </p:sp>
      <p:sp>
        <p:nvSpPr>
          <p:cNvPr id="5" name="QC_6_BD.191_1#ad453d75e.choices?vop=1&amp;pid=007e21867&amp;color=0,0,0&amp;vtp=1&amp;bbb=1"/>
          <p:cNvSpPr/>
          <p:nvPr/>
        </p:nvSpPr>
        <p:spPr>
          <a:xfrm>
            <a:off x="832104" y="3029394"/>
            <a:ext cx="10533888" cy="341630"/>
          </a:xfrm>
          <a:prstGeom prst="rect">
            <a:avLst/>
          </a:prstGeom>
          <a:noFill/>
        </p:spPr>
        <p:txBody>
          <a:bodyPr wrap="none" lIns="0" tIns="0" rIns="0" bIns="0" rtlCol="0" anchor="t"/>
          <a:lstStyle/>
          <a:p>
            <a:pPr>
              <a:lnSpc>
                <a:spcPts val="3000"/>
              </a:lnSpc>
              <a:tabLst>
                <a:tab pos="2693670" algn="l"/>
                <a:tab pos="5374640" algn="l"/>
                <a:tab pos="805561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organise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donate</a:t>
            </a:r>
            <a:endParaRPr lang="en-US" altLang="zh-CN" sz="1800" dirty="0"/>
          </a:p>
        </p:txBody>
      </p:sp>
      <p:sp>
        <p:nvSpPr>
          <p:cNvPr id="6" name="QC_6_AN.192_1#ad453d75e.bracket?vop=1&amp;pid=007e21867&amp;color=0,0,0&amp;vpa=81&amp;vtp=1"/>
          <p:cNvSpPr/>
          <p:nvPr/>
        </p:nvSpPr>
        <p:spPr>
          <a:xfrm>
            <a:off x="1358360" y="3022980"/>
            <a:ext cx="319088" cy="344615"/>
          </a:xfrm>
          <a:prstGeom prst="rect">
            <a:avLst/>
          </a:prstGeom>
          <a:noFill/>
        </p:spPr>
        <p:txBody>
          <a:bodyPr wrap="none" lIns="0" tIns="0" rIns="0" bIns="0" rtlCol="0" anchor="t"/>
          <a:lstStyle/>
          <a:p>
            <a:pPr algn="ctr">
              <a:lnSpc>
                <a:spcPts val="30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7" name="QC_6_AS.193_1#ad453d75e?vop=1&amp;pid=007e21867&amp;color=0,0,0&amp;vtp=1&amp;bbb=1&amp;hb=1"/>
          <p:cNvSpPr/>
          <p:nvPr/>
        </p:nvSpPr>
        <p:spPr>
          <a:xfrm>
            <a:off x="832104" y="3416172"/>
            <a:ext cx="10533888" cy="112249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句意见上一题解析。由上文start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barbering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communities可知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，该团体希望世界各地都能建立理</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发社区</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，而这类理发社区是免费为流浪者服务的，所以是帮助社区。help意为“帮助”，符合语境。</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find意</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为</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“找到”；organise意为“组织”；donate意为“捐赠”。故选B项。</a:t>
            </a:r>
            <a:endParaRPr lang="en-US" altLang="zh-CN" dirty="0"/>
          </a:p>
        </p:txBody>
      </p:sp>
      <p:sp>
        <p:nvSpPr>
          <p:cNvPr id="8" name="QC_6_BD.194_1#66536686b.choices?vop=1&amp;pid=007e21867&amp;color=0,0,0&amp;vtp=1&amp;bbb=1"/>
          <p:cNvSpPr/>
          <p:nvPr/>
        </p:nvSpPr>
        <p:spPr>
          <a:xfrm>
            <a:off x="832104" y="4590224"/>
            <a:ext cx="10533888" cy="341630"/>
          </a:xfrm>
          <a:prstGeom prst="rect">
            <a:avLst/>
          </a:prstGeom>
          <a:noFill/>
        </p:spPr>
        <p:txBody>
          <a:bodyPr wrap="none" lIns="0" tIns="0" rIns="0" bIns="0" rtlCol="0" anchor="t"/>
          <a:lstStyle/>
          <a:p>
            <a:pPr>
              <a:lnSpc>
                <a:spcPts val="3000"/>
              </a:lnSpc>
              <a:tabLst>
                <a:tab pos="2693670" algn="l"/>
                <a:tab pos="5374640" algn="l"/>
                <a:tab pos="805561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turn</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fact</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advance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endParaRPr lang="en-US" altLang="zh-CN" sz="1800" dirty="0"/>
          </a:p>
        </p:txBody>
      </p:sp>
      <p:sp>
        <p:nvSpPr>
          <p:cNvPr id="9" name="QC_6_AN.195_1#66536686b.bracket?vop=1&amp;pid=007e21867&amp;color=0,0,0&amp;vpa=82&amp;vtp=1"/>
          <p:cNvSpPr/>
          <p:nvPr/>
        </p:nvSpPr>
        <p:spPr>
          <a:xfrm>
            <a:off x="1358360" y="4583810"/>
            <a:ext cx="319088" cy="344615"/>
          </a:xfrm>
          <a:prstGeom prst="rect">
            <a:avLst/>
          </a:prstGeom>
          <a:noFill/>
        </p:spPr>
        <p:txBody>
          <a:bodyPr wrap="none" lIns="0" tIns="0" rIns="0" bIns="0" rtlCol="0" anchor="t"/>
          <a:lstStyle/>
          <a:p>
            <a:pPr algn="ctr">
              <a:lnSpc>
                <a:spcPts val="30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10" name="QC_6_AS.196_1#66536686b?vop=1&amp;pid=007e21867&amp;color=0,0,0&amp;vtp=1&amp;bbb=1&amp;hb=1"/>
          <p:cNvSpPr/>
          <p:nvPr/>
        </p:nvSpPr>
        <p:spPr>
          <a:xfrm>
            <a:off x="832104" y="4977002"/>
            <a:ext cx="10533888" cy="112903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句意为：而且现在，我们可以看到实际上有很多人跟随他们的脚步。根据下文there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following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steps可知，此处指事实上现在有很多人在跟随他们的脚步。in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fact意为“事实上</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”，符合语</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0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境</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turn意为“依次”；in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advance意为“提前”；in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time意为“及时”。故选B项。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6">
                                            <p:bg/>
                                          </p:spTgt>
                                        </p:tgtEl>
                                        <p:attrNameLst>
                                          <p:attrName>style.visibility</p:attrName>
                                        </p:attrNameLst>
                                      </p:cBhvr>
                                      <p:to>
                                        <p:strVal val="visible"/>
                                      </p:to>
                                    </p:set>
                                    <p:anim calcmode="lin" valueType="num">
                                      <p:cBhvr additive="base">
                                        <p:cTn id="39" dur="500" fill="hold"/>
                                        <p:tgtEl>
                                          <p:spTgt spid="6">
                                            <p:bg/>
                                          </p:spTgt>
                                        </p:tgtEl>
                                        <p:attrNameLst>
                                          <p:attrName>ppt_x</p:attrName>
                                        </p:attrNameLst>
                                      </p:cBhvr>
                                      <p:tavLst>
                                        <p:tav tm="0">
                                          <p:val>
                                            <p:strVal val="#ppt_x"/>
                                          </p:val>
                                        </p:tav>
                                        <p:tav tm="100000">
                                          <p:val>
                                            <p:strVal val="#ppt_x"/>
                                          </p:val>
                                        </p:tav>
                                      </p:tavLst>
                                    </p:anim>
                                    <p:anim calcmode="lin" valueType="num">
                                      <p:cBhvr additive="base">
                                        <p:cTn id="40" dur="500" fill="hold"/>
                                        <p:tgtEl>
                                          <p:spTgt spid="6">
                                            <p:bg/>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6">
                                            <p:txEl>
                                              <p:pRg st="0" end="0"/>
                                            </p:txEl>
                                          </p:spTgt>
                                        </p:tgtEl>
                                        <p:attrNameLst>
                                          <p:attrName>style.visibility</p:attrName>
                                        </p:attrNameLst>
                                      </p:cBhvr>
                                      <p:to>
                                        <p:strVal val="visible"/>
                                      </p:to>
                                    </p:set>
                                    <p:anim calcmode="lin" valueType="num">
                                      <p:cBhvr additive="base">
                                        <p:cTn id="4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7">
                                            <p:bg/>
                                          </p:spTgt>
                                        </p:tgtEl>
                                        <p:attrNameLst>
                                          <p:attrName>style.visibility</p:attrName>
                                        </p:attrNameLst>
                                      </p:cBhvr>
                                      <p:to>
                                        <p:strVal val="visible"/>
                                      </p:to>
                                    </p:set>
                                    <p:anim calcmode="lin" valueType="num">
                                      <p:cBhvr additive="base">
                                        <p:cTn id="49" dur="500" fill="hold"/>
                                        <p:tgtEl>
                                          <p:spTgt spid="7">
                                            <p:bg/>
                                          </p:spTgt>
                                        </p:tgtEl>
                                        <p:attrNameLst>
                                          <p:attrName>ppt_x</p:attrName>
                                        </p:attrNameLst>
                                      </p:cBhvr>
                                      <p:tavLst>
                                        <p:tav tm="0">
                                          <p:val>
                                            <p:strVal val="#ppt_x"/>
                                          </p:val>
                                        </p:tav>
                                        <p:tav tm="100000">
                                          <p:val>
                                            <p:strVal val="#ppt_x"/>
                                          </p:val>
                                        </p:tav>
                                      </p:tavLst>
                                    </p:anim>
                                    <p:anim calcmode="lin" valueType="num">
                                      <p:cBhvr additive="base">
                                        <p:cTn id="50" dur="500" fill="hold"/>
                                        <p:tgtEl>
                                          <p:spTgt spid="7">
                                            <p:bg/>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7">
                                            <p:txEl>
                                              <p:pRg st="0" end="0"/>
                                            </p:txEl>
                                          </p:spTgt>
                                        </p:tgtEl>
                                        <p:attrNameLst>
                                          <p:attrName>style.visibility</p:attrName>
                                        </p:attrNameLst>
                                      </p:cBhvr>
                                      <p:to>
                                        <p:strVal val="visible"/>
                                      </p:to>
                                    </p:set>
                                    <p:anim calcmode="lin" valueType="num">
                                      <p:cBhvr additive="base">
                                        <p:cTn id="53"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7">
                                            <p:txEl>
                                              <p:pRg st="0" end="0"/>
                                            </p:tx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7">
                                            <p:txEl>
                                              <p:pRg st="1" end="1"/>
                                            </p:txEl>
                                          </p:spTgt>
                                        </p:tgtEl>
                                        <p:attrNameLst>
                                          <p:attrName>style.visibility</p:attrName>
                                        </p:attrNameLst>
                                      </p:cBhvr>
                                      <p:to>
                                        <p:strVal val="visible"/>
                                      </p:to>
                                    </p:set>
                                    <p:anim calcmode="lin" valueType="num">
                                      <p:cBhvr additive="base">
                                        <p:cTn id="5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7">
                                            <p:txEl>
                                              <p:pRg st="1" end="1"/>
                                            </p:txEl>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7">
                                            <p:txEl>
                                              <p:pRg st="2" end="2"/>
                                            </p:txEl>
                                          </p:spTgt>
                                        </p:tgtEl>
                                        <p:attrNameLst>
                                          <p:attrName>style.visibility</p:attrName>
                                        </p:attrNameLst>
                                      </p:cBhvr>
                                      <p:to>
                                        <p:strVal val="visible"/>
                                      </p:to>
                                    </p:set>
                                    <p:anim calcmode="lin" valueType="num">
                                      <p:cBhvr additive="base">
                                        <p:cTn id="61"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9">
                                            <p:bg/>
                                          </p:spTgt>
                                        </p:tgtEl>
                                        <p:attrNameLst>
                                          <p:attrName>style.visibility</p:attrName>
                                        </p:attrNameLst>
                                      </p:cBhvr>
                                      <p:to>
                                        <p:strVal val="visible"/>
                                      </p:to>
                                    </p:set>
                                    <p:anim calcmode="lin" valueType="num">
                                      <p:cBhvr additive="base">
                                        <p:cTn id="67" dur="500" fill="hold"/>
                                        <p:tgtEl>
                                          <p:spTgt spid="9">
                                            <p:bg/>
                                          </p:spTgt>
                                        </p:tgtEl>
                                        <p:attrNameLst>
                                          <p:attrName>ppt_x</p:attrName>
                                        </p:attrNameLst>
                                      </p:cBhvr>
                                      <p:tavLst>
                                        <p:tav tm="0">
                                          <p:val>
                                            <p:strVal val="#ppt_x"/>
                                          </p:val>
                                        </p:tav>
                                        <p:tav tm="100000">
                                          <p:val>
                                            <p:strVal val="#ppt_x"/>
                                          </p:val>
                                        </p:tav>
                                      </p:tavLst>
                                    </p:anim>
                                    <p:anim calcmode="lin" valueType="num">
                                      <p:cBhvr additive="base">
                                        <p:cTn id="68" dur="500" fill="hold"/>
                                        <p:tgtEl>
                                          <p:spTgt spid="9">
                                            <p:bg/>
                                          </p:spTgt>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9">
                                            <p:txEl>
                                              <p:pRg st="0" end="0"/>
                                            </p:txEl>
                                          </p:spTgt>
                                        </p:tgtEl>
                                        <p:attrNameLst>
                                          <p:attrName>style.visibility</p:attrName>
                                        </p:attrNameLst>
                                      </p:cBhvr>
                                      <p:to>
                                        <p:strVal val="visible"/>
                                      </p:to>
                                    </p:set>
                                    <p:anim calcmode="lin" valueType="num">
                                      <p:cBhvr additive="base">
                                        <p:cTn id="71"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72"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2" presetClass="entr" presetSubtype="4" fill="hold" grpId="0" nodeType="clickEffect">
                                  <p:stCondLst>
                                    <p:cond delay="0"/>
                                  </p:stCondLst>
                                  <p:childTnLst>
                                    <p:set>
                                      <p:cBhvr>
                                        <p:cTn id="76" dur="1" fill="hold">
                                          <p:stCondLst>
                                            <p:cond delay="0"/>
                                          </p:stCondLst>
                                        </p:cTn>
                                        <p:tgtEl>
                                          <p:spTgt spid="10">
                                            <p:bg/>
                                          </p:spTgt>
                                        </p:tgtEl>
                                        <p:attrNameLst>
                                          <p:attrName>style.visibility</p:attrName>
                                        </p:attrNameLst>
                                      </p:cBhvr>
                                      <p:to>
                                        <p:strVal val="visible"/>
                                      </p:to>
                                    </p:set>
                                    <p:anim calcmode="lin" valueType="num">
                                      <p:cBhvr additive="base">
                                        <p:cTn id="77"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78" dur="500" fill="hold"/>
                                        <p:tgtEl>
                                          <p:spTgt spid="10">
                                            <p:bg/>
                                          </p:spTgt>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10">
                                            <p:txEl>
                                              <p:pRg st="0" end="0"/>
                                            </p:txEl>
                                          </p:spTgt>
                                        </p:tgtEl>
                                        <p:attrNameLst>
                                          <p:attrName>style.visibility</p:attrName>
                                        </p:attrNameLst>
                                      </p:cBhvr>
                                      <p:to>
                                        <p:strVal val="visible"/>
                                      </p:to>
                                    </p:set>
                                    <p:anim calcmode="lin" valueType="num">
                                      <p:cBhvr additive="base">
                                        <p:cTn id="81"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82" dur="500" fill="hold"/>
                                        <p:tgtEl>
                                          <p:spTgt spid="10">
                                            <p:txEl>
                                              <p:pRg st="0" end="0"/>
                                            </p:txEl>
                                          </p:spTgt>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10">
                                            <p:txEl>
                                              <p:pRg st="1" end="1"/>
                                            </p:txEl>
                                          </p:spTgt>
                                        </p:tgtEl>
                                        <p:attrNameLst>
                                          <p:attrName>style.visibility</p:attrName>
                                        </p:attrNameLst>
                                      </p:cBhvr>
                                      <p:to>
                                        <p:strVal val="visible"/>
                                      </p:to>
                                    </p:set>
                                    <p:anim calcmode="lin" valueType="num">
                                      <p:cBhvr additive="base">
                                        <p:cTn id="85"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10">
                                            <p:txEl>
                                              <p:pRg st="1" end="1"/>
                                            </p:txEl>
                                          </p:spTgt>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stCondLst>
                                    <p:cond delay="0"/>
                                  </p:stCondLst>
                                  <p:childTnLst>
                                    <p:set>
                                      <p:cBhvr>
                                        <p:cTn id="88" dur="1" fill="hold">
                                          <p:stCondLst>
                                            <p:cond delay="0"/>
                                          </p:stCondLst>
                                        </p:cTn>
                                        <p:tgtEl>
                                          <p:spTgt spid="10">
                                            <p:txEl>
                                              <p:pRg st="2" end="2"/>
                                            </p:txEl>
                                          </p:spTgt>
                                        </p:tgtEl>
                                        <p:attrNameLst>
                                          <p:attrName>style.visibility</p:attrName>
                                        </p:attrNameLst>
                                      </p:cBhvr>
                                      <p:to>
                                        <p:strVal val="visible"/>
                                      </p:to>
                                    </p:set>
                                    <p:anim calcmode="lin" valueType="num">
                                      <p:cBhvr additive="base">
                                        <p:cTn id="89" dur="500" fill="hold"/>
                                        <p:tgtEl>
                                          <p:spTgt spid="10">
                                            <p:txEl>
                                              <p:pRg st="2" end="2"/>
                                            </p:txEl>
                                          </p:spTgt>
                                        </p:tgtEl>
                                        <p:attrNameLst>
                                          <p:attrName>ppt_x</p:attrName>
                                        </p:attrNameLst>
                                      </p:cBhvr>
                                      <p:tavLst>
                                        <p:tav tm="0">
                                          <p:val>
                                            <p:strVal val="#ppt_x"/>
                                          </p:val>
                                        </p:tav>
                                        <p:tav tm="100000">
                                          <p:val>
                                            <p:strVal val="#ppt_x"/>
                                          </p:val>
                                        </p:tav>
                                      </p:tavLst>
                                    </p:anim>
                                    <p:anim calcmode="lin" valueType="num">
                                      <p:cBhvr additive="base">
                                        <p:cTn id="90" dur="500" fill="hold"/>
                                        <p:tgtEl>
                                          <p:spTgt spid="10">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7_1#46a19fcc1?vop=1&amp;pid=231925917&amp;color=0,0,0&amp;vtp=1&amp;bt=1&amp;bbb=1&amp;hb=1"/>
          <p:cNvSpPr/>
          <p:nvPr/>
        </p:nvSpPr>
        <p:spPr>
          <a:xfrm>
            <a:off x="832104" y="1078992"/>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Although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serious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measures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large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（major）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afford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housing</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price.</a:t>
            </a:r>
            <a:endParaRPr lang="en-US" altLang="zh-CN" dirty="0"/>
          </a:p>
        </p:txBody>
      </p:sp>
      <p:sp>
        <p:nvSpPr>
          <p:cNvPr id="3" name="QB_6_AN.8_1#46a19fcc1.blank?vop=1&amp;pid=231925917&amp;color=0,0,0&amp;vpa=3&amp;vtp=1&amp;bbb=1"/>
          <p:cNvSpPr/>
          <p:nvPr/>
        </p:nvSpPr>
        <p:spPr>
          <a:xfrm>
            <a:off x="850360" y="1433957"/>
            <a:ext cx="9413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majority</a:t>
            </a:r>
            <a:endParaRPr lang="en-US" altLang="zh-CN" dirty="0"/>
          </a:p>
        </p:txBody>
      </p:sp>
      <p:sp>
        <p:nvSpPr>
          <p:cNvPr id="4" name="QB_6_AS.9_1#46a19fcc1?vop=1&amp;pid=231925917&amp;color=0,0,0&amp;vtp=1&amp;bbb=1&amp;hb=1"/>
          <p:cNvSpPr/>
          <p:nvPr/>
        </p:nvSpPr>
        <p:spPr>
          <a:xfrm>
            <a:off x="832104" y="1908175"/>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句意为：虽说迄今为止屡屡采取严格的措施，但绝大多数人仍然觉得难以承担得起高房价。</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分析句子可知，</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此处为固定短语</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large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majority</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of，意为“绝大多数”。故填majority。</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0_1#002cf6d2e?vop=1&amp;pid=231925917&amp;color=0,0,0&amp;vtp=1&amp;bt=1&amp;bbb=1&amp;hb=1"/>
          <p:cNvSpPr/>
          <p:nvPr/>
        </p:nvSpPr>
        <p:spPr>
          <a:xfrm>
            <a:off x="832104" y="1078992"/>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shabby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clothes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dirty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contrasted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splendid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elegant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apartment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B_6_AN.11_1#002cf6d2e.blank?vop=1&amp;pid=231925917&amp;color=0,0,0&amp;vpa=4&amp;vtp=1&amp;bbb=1"/>
          <p:cNvSpPr/>
          <p:nvPr/>
        </p:nvSpPr>
        <p:spPr>
          <a:xfrm>
            <a:off x="5549360" y="1035812"/>
            <a:ext cx="8397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sharply</a:t>
            </a:r>
            <a:endParaRPr lang="en-US" altLang="zh-CN" dirty="0"/>
          </a:p>
        </p:txBody>
      </p:sp>
      <p:sp>
        <p:nvSpPr>
          <p:cNvPr id="4" name="QB_6_AS.12_1#002cf6d2e?vop=1&amp;pid=231925917&amp;color=0,0,0&amp;vtp=1&amp;bbb=1&amp;hb=1"/>
          <p:cNvSpPr/>
          <p:nvPr/>
        </p:nvSpPr>
        <p:spPr>
          <a:xfrm>
            <a:off x="832104" y="190519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句意为：他那破旧的衣服和脏乱的头发与那华丽雅致的公寓形成了鲜明的对比。设空处应填</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sharp的副词</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形式</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sharply作状语，修饰动词contrasted。故填sharply。</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3_1#dc0003d12?vop=1&amp;pid=231925917&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reminded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（appoint）,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response.</a:t>
            </a:r>
            <a:endParaRPr lang="en-US" altLang="zh-CN" sz="1800" dirty="0"/>
          </a:p>
        </p:txBody>
      </p:sp>
      <p:sp>
        <p:nvSpPr>
          <p:cNvPr id="3" name="QB_6_AN.14_1#dc0003d12.blank?vop=1&amp;pid=231925917&amp;color=0,0,0&amp;vpa=5&amp;vtp=1&amp;bbb=1"/>
          <p:cNvSpPr/>
          <p:nvPr/>
        </p:nvSpPr>
        <p:spPr>
          <a:xfrm>
            <a:off x="3403060" y="1024382"/>
            <a:ext cx="13096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appointment</a:t>
            </a:r>
            <a:endParaRPr lang="en-US" altLang="zh-CN" dirty="0"/>
          </a:p>
        </p:txBody>
      </p:sp>
      <p:sp>
        <p:nvSpPr>
          <p:cNvPr id="4" name="QB_6_AS.15_1#dc0003d12?vop=1&amp;pid=231925917&amp;color=0,0,0&amp;vtp=1&amp;bbb=1&amp;hb=1"/>
          <p:cNvSpPr/>
          <p:nvPr/>
        </p:nvSpPr>
        <p:spPr>
          <a:xfrm>
            <a:off x="832104" y="149098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句意为：我提醒他约会的事，但是他没作出任何回应。分析句子可知，设空处位于介词of后面，</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应填名词，</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此处表示</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“约会”，应用appointment。remind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sb</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sth意为“提醒某人某事”。故填appointment。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6_1#d15e974ab?vop=1&amp;pid=231925917&amp;color=0,0,0&amp;vtp=1&amp;bt=1&amp;bbb=1"/>
          <p:cNvSpPr/>
          <p:nvPr/>
        </p:nvSpPr>
        <p:spPr>
          <a:xfrm>
            <a:off x="832104" y="1078992"/>
            <a:ext cx="106187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responsibilities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answering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dealing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customer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（complain）.</a:t>
            </a:r>
            <a:endParaRPr lang="en-US" altLang="zh-CN" sz="1800" dirty="0"/>
          </a:p>
        </p:txBody>
      </p:sp>
      <p:sp>
        <p:nvSpPr>
          <p:cNvPr id="3" name="QB_6_AN.17_1#d15e974ab.blank?vop=1&amp;pid=231925917&amp;color=0,0,0&amp;vpa=6&amp;vtp=1&amp;bbb=1"/>
          <p:cNvSpPr/>
          <p:nvPr/>
        </p:nvSpPr>
        <p:spPr>
          <a:xfrm>
            <a:off x="8622760" y="1024382"/>
            <a:ext cx="11699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complaints</a:t>
            </a:r>
            <a:endParaRPr lang="en-US" altLang="zh-CN" dirty="0"/>
          </a:p>
        </p:txBody>
      </p:sp>
      <p:sp>
        <p:nvSpPr>
          <p:cNvPr id="4" name="QB_6_AS.18_1#d15e974ab?vop=1&amp;pid=231925917&amp;color=0,0,0&amp;vtp=1&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句意为：我的职责包括接听电话和处理客户投诉。分析句子可知，空前有dealing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所以应填complain</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的名词形式</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complaint作宾语。且complaint在此处为可数名词，结合句意可知，此处表示不止一条投诉</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，所</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以应用名词复数形式</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。故填complaints。</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9_1#f8b362ae8?vop=1&amp;pid=231925917&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remote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rural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areas.</a:t>
            </a:r>
            <a:endParaRPr lang="en-US" altLang="zh-CN" sz="1800" dirty="0"/>
          </a:p>
        </p:txBody>
      </p:sp>
      <p:sp>
        <p:nvSpPr>
          <p:cNvPr id="3" name="QB_6_AN.20_1#f8b362ae8.blank?vop=1&amp;pid=231925917&amp;color=0,0,0&amp;vpa=7&amp;vtp=1&amp;bbb=1"/>
          <p:cNvSpPr/>
          <p:nvPr/>
        </p:nvSpPr>
        <p:spPr>
          <a:xfrm>
            <a:off x="3136360" y="1024382"/>
            <a:ext cx="9921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tendency</a:t>
            </a:r>
            <a:endParaRPr lang="en-US" altLang="zh-CN" dirty="0"/>
          </a:p>
        </p:txBody>
      </p:sp>
      <p:sp>
        <p:nvSpPr>
          <p:cNvPr id="4" name="QB_6_AS.21_1#f8b362ae8?vop=1&amp;pid=231925917&amp;color=0,0,0&amp;vtp=1&amp;bbb=1&amp;hb=1"/>
          <p:cNvSpPr/>
          <p:nvPr/>
        </p:nvSpPr>
        <p:spPr>
          <a:xfrm>
            <a:off x="832104" y="149098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句意为：这些植物倾向于生长在偏远的乡村地区。分析句子可知，此处考查固定短语have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tendency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sth，意为“倾向于做某事；有做某事的趋势”。故填tendency。</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19249</Words>
  <Application>WPS 演示</Application>
  <PresentationFormat>宽屏</PresentationFormat>
  <Paragraphs>624</Paragraphs>
  <Slides>47</Slides>
  <Notes>47</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47</vt:i4>
      </vt:variant>
    </vt:vector>
  </HeadingPairs>
  <TitlesOfParts>
    <vt:vector size="62" baseType="lpstr">
      <vt:lpstr>Arial</vt:lpstr>
      <vt:lpstr>宋体</vt:lpstr>
      <vt:lpstr>Wingdings</vt:lpstr>
      <vt:lpstr>黑体</vt:lpstr>
      <vt:lpstr>黑体</vt:lpstr>
      <vt:lpstr>微软雅黑</vt:lpstr>
      <vt:lpstr>微软雅黑</vt:lpstr>
      <vt:lpstr>宋体</vt:lpstr>
      <vt:lpstr>Times New Roman</vt:lpstr>
      <vt:lpstr>Times New Roman</vt:lpstr>
      <vt:lpstr>Calibri</vt:lpstr>
      <vt:lpstr>Arial Unicode MS</vt:lpstr>
      <vt:lpstr>等线</vt:lpstr>
      <vt:lpstr>楷体</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Administrator</cp:lastModifiedBy>
  <cp:revision>5</cp:revision>
  <dcterms:created xsi:type="dcterms:W3CDTF">2025-10-24T10:02:00Z</dcterms:created>
  <dcterms:modified xsi:type="dcterms:W3CDTF">2025-10-30T02:58:41Z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3768517840034741A9437CD0E63C4B0D_12</vt:lpwstr>
  </property>
  <property fmtid="{D5CDD505-2E9C-101B-9397-08002B2CF9AE}" pid="3" name="KSOProductBuildVer">
    <vt:lpwstr>2052-12.1.0.23542</vt:lpwstr>
  </property>
</Properties>
</file>